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57"/>
  </p:notesMasterIdLst>
  <p:sldIdLst>
    <p:sldId id="256" r:id="rId2"/>
    <p:sldId id="335" r:id="rId3"/>
    <p:sldId id="336" r:id="rId4"/>
    <p:sldId id="337" r:id="rId5"/>
    <p:sldId id="258" r:id="rId6"/>
    <p:sldId id="293" r:id="rId7"/>
    <p:sldId id="261" r:id="rId8"/>
    <p:sldId id="267" r:id="rId9"/>
    <p:sldId id="268" r:id="rId10"/>
    <p:sldId id="269" r:id="rId11"/>
    <p:sldId id="288" r:id="rId12"/>
    <p:sldId id="289" r:id="rId13"/>
    <p:sldId id="264" r:id="rId14"/>
    <p:sldId id="310" r:id="rId15"/>
    <p:sldId id="270" r:id="rId16"/>
    <p:sldId id="272" r:id="rId17"/>
    <p:sldId id="290" r:id="rId18"/>
    <p:sldId id="298" r:id="rId19"/>
    <p:sldId id="280" r:id="rId20"/>
    <p:sldId id="301" r:id="rId21"/>
    <p:sldId id="324" r:id="rId22"/>
    <p:sldId id="325" r:id="rId23"/>
    <p:sldId id="302" r:id="rId24"/>
    <p:sldId id="323" r:id="rId25"/>
    <p:sldId id="326" r:id="rId26"/>
    <p:sldId id="303" r:id="rId27"/>
    <p:sldId id="328" r:id="rId28"/>
    <p:sldId id="304" r:id="rId29"/>
    <p:sldId id="327" r:id="rId30"/>
    <p:sldId id="307" r:id="rId31"/>
    <p:sldId id="308" r:id="rId32"/>
    <p:sldId id="309" r:id="rId33"/>
    <p:sldId id="306" r:id="rId34"/>
    <p:sldId id="281" r:id="rId35"/>
    <p:sldId id="329" r:id="rId36"/>
    <p:sldId id="333" r:id="rId37"/>
    <p:sldId id="332" r:id="rId38"/>
    <p:sldId id="334" r:id="rId39"/>
    <p:sldId id="284" r:id="rId40"/>
    <p:sldId id="315" r:id="rId41"/>
    <p:sldId id="317" r:id="rId42"/>
    <p:sldId id="316" r:id="rId43"/>
    <p:sldId id="319" r:id="rId44"/>
    <p:sldId id="318" r:id="rId45"/>
    <p:sldId id="262" r:id="rId46"/>
    <p:sldId id="291" r:id="rId47"/>
    <p:sldId id="265" r:id="rId48"/>
    <p:sldId id="266" r:id="rId49"/>
    <p:sldId id="286" r:id="rId50"/>
    <p:sldId id="295" r:id="rId51"/>
    <p:sldId id="296" r:id="rId52"/>
    <p:sldId id="297" r:id="rId53"/>
    <p:sldId id="320" r:id="rId54"/>
    <p:sldId id="321" r:id="rId55"/>
    <p:sldId id="322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0" autoAdjust="0"/>
    <p:restoredTop sz="86833" autoAdjust="0"/>
  </p:normalViewPr>
  <p:slideViewPr>
    <p:cSldViewPr>
      <p:cViewPr>
        <p:scale>
          <a:sx n="60" d="100"/>
          <a:sy n="60" d="100"/>
        </p:scale>
        <p:origin x="-3696" y="-15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4/8/15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Okay!</a:t>
            </a:r>
            <a:r>
              <a:rPr lang="en-US" baseline="0" dirty="0" smtClean="0"/>
              <a:t> I’m interested in attention/awareness, but these are often ill-defined. I’m going to use an example to get the ideas across.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21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</a:t>
            </a:r>
            <a:r>
              <a:rPr lang="en-US" baseline="0" dirty="0" smtClean="0"/>
              <a:t> (dual) vs. Low (single) task conditions. Expectation: During dual task contrast/gender will have better performance than noise/gender, because noise attention is more feature-based than contrast which is more spatial.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22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one situation where attention (seems) to not be a pre-requisite for</a:t>
            </a:r>
            <a:r>
              <a:rPr lang="en-US" baseline="0" dirty="0" smtClean="0"/>
              <a:t>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962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355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 attention is a pre-cursor</a:t>
            </a:r>
            <a:r>
              <a:rPr lang="en-US" baseline="0" dirty="0" smtClean="0"/>
              <a:t> to awareness. How might we show that? One idea is to dissociate attention and awareness.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Note: awareness manipulated with a mask or no mask, attention manipulated using secondary task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20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there is no bottom-up confound for visibility, since the expected effect is in the wrong direction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Other problems: do we really understand how binocular suppression works? Does it act at the right “stage” of processing?</a:t>
            </a:r>
          </a:p>
          <a:p>
            <a:r>
              <a:rPr lang="en-US" baseline="0" dirty="0" smtClean="0"/>
              <a:t>Ultimately: we shouldn’t be talking about all kinds of attention and awareness equally, we need to be more specific to solve this question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00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721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72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72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72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Neural</a:t>
            </a:r>
            <a:r>
              <a:rPr lang="en-US" baseline="0" dirty="0" smtClean="0"/>
              <a:t> response is monotonic increasing according to some function R()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469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dual</a:t>
            </a:r>
            <a:r>
              <a:rPr lang="en-US" baseline="0" dirty="0" smtClean="0"/>
              <a:t> task performance NORMALIZED by single task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85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the whole story… what if the central task was not difficult enough? Or maybe it didn’t “interfere” with the other task?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62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tasks DO interfere enough to inhibit awareness. No awareness without attention. So is attention the precursor to awareness?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83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68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4/8/15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jpeg"/><Relationship Id="rId8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eg"/><Relationship Id="rId5" Type="http://schemas.microsoft.com/office/2007/relationships/hdphoto" Target="../media/hdphoto1.wdp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8.png"/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5" Type="http://schemas.microsoft.com/office/2007/relationships/hdphoto" Target="../media/hdphoto4.wdp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openxmlformats.org/officeDocument/2006/relationships/image" Target="../media/image54.jpeg"/><Relationship Id="rId5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Neural Substrates of Attention and Awareness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0800" y="49530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Dan Birman</a:t>
            </a:r>
          </a:p>
          <a:p>
            <a:pPr algn="r"/>
            <a:r>
              <a:rPr lang="en-US" dirty="0" smtClean="0"/>
              <a:t>Gardner Lab</a:t>
            </a:r>
          </a:p>
          <a:p>
            <a:pPr algn="r"/>
            <a:r>
              <a:rPr lang="en-US" dirty="0" err="1" smtClean="0"/>
              <a:t>Frisem</a:t>
            </a:r>
            <a:r>
              <a:rPr lang="en-US" dirty="0" smtClean="0"/>
              <a:t> – </a:t>
            </a:r>
            <a:r>
              <a:rPr lang="en-US" dirty="0" smtClean="0"/>
              <a:t>2015</a:t>
            </a:r>
            <a:r>
              <a:rPr lang="en-US" dirty="0" smtClean="0"/>
              <a:t>-04-17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371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53200" y="60960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r>
              <a:rPr lang="en-US" dirty="0" smtClean="0"/>
              <a:t>Reddy et al., 2004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grpSp>
        <p:nvGrpSpPr>
          <p:cNvPr id="2" name="Group 1"/>
          <p:cNvGrpSpPr/>
          <p:nvPr/>
        </p:nvGrpSpPr>
        <p:grpSpPr>
          <a:xfrm>
            <a:off x="-152400" y="1105056"/>
            <a:ext cx="3662362" cy="5230180"/>
            <a:chOff x="1166393" y="1535854"/>
            <a:chExt cx="3662362" cy="5230180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6393" y="2812204"/>
              <a:ext cx="3662362" cy="39538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1571625"/>
              <a:ext cx="1304925" cy="1276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25" y="1535854"/>
              <a:ext cx="1285875" cy="1276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12453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53200" y="60960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r>
              <a:rPr lang="en-US" dirty="0" smtClean="0"/>
              <a:t>Reddy et al., 2004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060" y="723900"/>
            <a:ext cx="3209925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-152400" y="1105056"/>
            <a:ext cx="3662362" cy="5230180"/>
            <a:chOff x="1166393" y="1535854"/>
            <a:chExt cx="3662362" cy="5230180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6393" y="2812204"/>
              <a:ext cx="3662362" cy="39538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1571625"/>
              <a:ext cx="1304925" cy="1276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25" y="1535854"/>
              <a:ext cx="1285875" cy="1276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8945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914" y="2234620"/>
            <a:ext cx="3316671" cy="3861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553200" y="60960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r>
              <a:rPr lang="en-US" dirty="0" smtClean="0"/>
              <a:t>Reddy et al., 2004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060" y="723900"/>
            <a:ext cx="3209925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-152400" y="1105056"/>
            <a:ext cx="3662362" cy="5230180"/>
            <a:chOff x="1166393" y="1535854"/>
            <a:chExt cx="3662362" cy="5230180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6393" y="2812204"/>
              <a:ext cx="3662362" cy="39538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1571625"/>
              <a:ext cx="1304925" cy="1276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25" y="1535854"/>
              <a:ext cx="1285875" cy="1276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8945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Cohen et al., 2011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6946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Perception: Impossible Under Load?</a:t>
            </a:r>
            <a:endParaRPr lang="en-US" sz="32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38200"/>
            <a:ext cx="6851650" cy="5470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94650" y="3111652"/>
            <a:ext cx="10647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Blind</a:t>
            </a:r>
          </a:p>
          <a:p>
            <a:r>
              <a:rPr lang="en-US" dirty="0" smtClean="0"/>
              <a:t>Classified</a:t>
            </a:r>
          </a:p>
          <a:p>
            <a:r>
              <a:rPr lang="en-US" dirty="0" smtClean="0"/>
              <a:t>Saw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772400" y="3746536"/>
            <a:ext cx="222250" cy="2411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72400" y="3429000"/>
            <a:ext cx="222250" cy="24114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72400" y="3124200"/>
            <a:ext cx="222250" cy="24114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67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85800" y="1143000"/>
            <a:ext cx="7696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current solution in psychology is to operationalize attention: defining attention in terms of it’s (measurable) effects.</a:t>
            </a:r>
          </a:p>
          <a:p>
            <a:endParaRPr lang="en-US" sz="2400" dirty="0"/>
          </a:p>
          <a:p>
            <a:r>
              <a:rPr lang="en-US" sz="2400" dirty="0" smtClean="0"/>
              <a:t>An alternative solution (used in monkey neurophysiology and fMRI) is to define these concepts in terms of functional definitions.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1785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Takeaway</a:t>
            </a:r>
            <a:endParaRPr lang="en-US" sz="3200" dirty="0"/>
          </a:p>
        </p:txBody>
      </p:sp>
      <p:grpSp>
        <p:nvGrpSpPr>
          <p:cNvPr id="9" name="Group 8"/>
          <p:cNvGrpSpPr/>
          <p:nvPr/>
        </p:nvGrpSpPr>
        <p:grpSpPr>
          <a:xfrm>
            <a:off x="4038600" y="3410925"/>
            <a:ext cx="3697406" cy="3397896"/>
            <a:chOff x="4343400" y="1282262"/>
            <a:chExt cx="4648200" cy="4271670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715000" y="3810000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633381" y="3581400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98307" y="2910385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897806" y="3315269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924799" y="2681785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198891" y="2394466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336507" y="1905000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138615" y="2362200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669507" y="3999931"/>
              <a:ext cx="274092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5595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0"/>
            <a:ext cx="10266714" cy="6848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 descr="http://www.globeimages.net/data/media/180/berlin_cathedral_fron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6295"/>
            <a:ext cx="10266714" cy="685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609600" y="2112399"/>
            <a:ext cx="186667" cy="45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-609600" y="6242783"/>
            <a:ext cx="2240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http://www.globeimages.net/data/media/180/berlin_cathedral_front.jpg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4693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0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Identifying Neural Substrates</a:t>
            </a:r>
          </a:p>
        </p:txBody>
      </p:sp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343400" y="1282262"/>
            <a:ext cx="4648200" cy="4271670"/>
            <a:chOff x="4343400" y="1282262"/>
            <a:chExt cx="4648200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715000" y="3810000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633381" y="3581400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98307" y="2910385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897806" y="3315269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24799" y="2681785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198891" y="2394466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336507" y="1905000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138615" y="2362200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669507" y="3999931"/>
              <a:ext cx="274092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                           </a:t>
            </a:r>
            <a:r>
              <a:rPr lang="en-US" sz="2400" dirty="0" smtClean="0">
                <a:sym typeface="Wingdings" pitchFamily="2" charset="2"/>
              </a:rPr>
              <a:t>BOLD Magnitude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9717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0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Identifying Neural Substrates</a:t>
            </a:r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82262"/>
            <a:ext cx="4648200" cy="427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82158" y="4267201"/>
            <a:ext cx="202844" cy="48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82158" y="4114800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4829" y="4068579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20038624">
            <a:off x="6327176" y="3720154"/>
            <a:ext cx="1668235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647997">
            <a:off x="7163239" y="2872454"/>
            <a:ext cx="1949606" cy="43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20013801">
            <a:off x="6173635" y="3636994"/>
            <a:ext cx="2059930" cy="419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                           </a:t>
            </a:r>
            <a:r>
              <a:rPr lang="en-US" sz="2400" dirty="0" smtClean="0">
                <a:sym typeface="Wingdings" pitchFamily="2" charset="2"/>
              </a:rPr>
              <a:t>BOLD Magnitude</a:t>
            </a:r>
            <a:endParaRPr lang="en-US" sz="2400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7" y="1400175"/>
            <a:ext cx="439102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7837" y="1282262"/>
            <a:ext cx="2195512" cy="4508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57200" y="4756883"/>
            <a:ext cx="4101662" cy="10343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75857" y="1538719"/>
            <a:ext cx="4101662" cy="2545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01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0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Identifying Neural Substrates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7" y="1400175"/>
            <a:ext cx="439102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82262"/>
            <a:ext cx="4648200" cy="427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Behavioral Performance </a:t>
            </a:r>
            <a:r>
              <a:rPr lang="en-US" sz="2400" dirty="0" smtClean="0">
                <a:sym typeface="Wingdings" pitchFamily="2" charset="2"/>
              </a:rPr>
              <a:t> BOLD Magnitude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682158" y="4267201"/>
            <a:ext cx="202844" cy="48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82158" y="4114800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4829" y="4068579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20038624">
            <a:off x="6327176" y="3720154"/>
            <a:ext cx="1668235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647997">
            <a:off x="7163239" y="2872454"/>
            <a:ext cx="1949606" cy="43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20013801">
            <a:off x="6173635" y="3660526"/>
            <a:ext cx="2059930" cy="419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27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795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Attention &amp; Awareness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71956" y="1066800"/>
            <a:ext cx="83386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“</a:t>
            </a:r>
            <a:r>
              <a:rPr lang="en-US" sz="2400" i="1" dirty="0" smtClean="0"/>
              <a:t>Recent </a:t>
            </a:r>
            <a:r>
              <a:rPr lang="en-US" sz="2400" i="1" dirty="0"/>
              <a:t>research has slowly corroded a belief that selective attention and consciousness are so tightly entangled that they cannot be individually </a:t>
            </a:r>
            <a:r>
              <a:rPr lang="en-US" sz="2400" i="1" dirty="0" smtClean="0"/>
              <a:t>examined</a:t>
            </a:r>
            <a:r>
              <a:rPr lang="en-US" sz="2400" dirty="0" smtClean="0"/>
              <a:t>.” (van </a:t>
            </a:r>
            <a:r>
              <a:rPr lang="en-US" sz="2400" dirty="0" err="1" smtClean="0"/>
              <a:t>Boxtel</a:t>
            </a:r>
            <a:r>
              <a:rPr lang="en-US" sz="2400" dirty="0" smtClean="0"/>
              <a:t> et al. 2010)</a:t>
            </a:r>
          </a:p>
          <a:p>
            <a:endParaRPr lang="en-US" sz="2400" dirty="0"/>
          </a:p>
          <a:p>
            <a:r>
              <a:rPr lang="en-US" sz="2400" dirty="0" smtClean="0"/>
              <a:t>Attention: Local feature-specific modulation of neural activity</a:t>
            </a:r>
          </a:p>
          <a:p>
            <a:endParaRPr lang="en-US" sz="2400" dirty="0"/>
          </a:p>
          <a:p>
            <a:r>
              <a:rPr lang="en-US" sz="2400" dirty="0" smtClean="0"/>
              <a:t>Awareness: A downstream process, dependent in an uncertain manner on attention.</a:t>
            </a:r>
          </a:p>
          <a:p>
            <a:endParaRPr lang="en-US" sz="2400" dirty="0"/>
          </a:p>
          <a:p>
            <a:r>
              <a:rPr lang="en-US" sz="2400" dirty="0" smtClean="0"/>
              <a:t>If attention and awareness are dissociable, their models should implement different computations.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953000"/>
            <a:ext cx="1865670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470" y="4921468"/>
            <a:ext cx="1974939" cy="1814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6125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5800" y="-76200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</a:t>
            </a:r>
            <a:r>
              <a:rPr lang="en-US" dirty="0" err="1" smtClean="0">
                <a:solidFill>
                  <a:srgbClr val="000000"/>
                </a:solidFill>
                <a:effectLst/>
              </a:rPr>
              <a:t>Birman</a:t>
            </a:r>
            <a:endParaRPr lang="en-US" dirty="0" smtClean="0">
              <a:solidFill>
                <a:srgbClr val="000000"/>
              </a:solidFill>
              <a:effectLst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7300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553200" y="60960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Hara et al., 2014</a:t>
            </a:r>
          </a:p>
          <a:p>
            <a:r>
              <a:rPr lang="en-US" dirty="0" err="1" smtClean="0"/>
              <a:t>Tjan</a:t>
            </a:r>
            <a:r>
              <a:rPr lang="en-US" dirty="0" smtClean="0"/>
              <a:t> et al., 2006</a:t>
            </a:r>
            <a:endParaRPr lang="en-US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20961"/>
            <a:ext cx="3487892" cy="3943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2547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553200" y="60960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Hara et al., 2014</a:t>
            </a:r>
          </a:p>
          <a:p>
            <a:r>
              <a:rPr lang="en-US" dirty="0" err="1" smtClean="0"/>
              <a:t>Tjan</a:t>
            </a:r>
            <a:r>
              <a:rPr lang="en-US" dirty="0" smtClean="0"/>
              <a:t> et al., 2006</a:t>
            </a:r>
            <a:endParaRPr lang="en-US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20961"/>
            <a:ext cx="3487892" cy="3943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953000" y="1802386"/>
            <a:ext cx="3786351" cy="4236839"/>
            <a:chOff x="4753303" y="1143000"/>
            <a:chExt cx="4375627" cy="4896225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3303" y="1143000"/>
              <a:ext cx="3857297" cy="4896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8016766" y="1351736"/>
              <a:ext cx="11121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 objects</a:t>
              </a:r>
            </a:p>
            <a:p>
              <a:pPr algn="ctr"/>
              <a:r>
                <a:rPr lang="en-US" dirty="0"/>
                <a:t>i</a:t>
              </a:r>
              <a:r>
                <a:rPr lang="en-US" dirty="0" smtClean="0"/>
                <a:t>n noise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9198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513" y="685800"/>
            <a:ext cx="6618287" cy="532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1306513" y="6010275"/>
            <a:ext cx="66182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306513" y="685800"/>
            <a:ext cx="0" cy="53244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02050" y="6010275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Noise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316406" y="2743200"/>
            <a:ext cx="1239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Contrast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2680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45" y="1939275"/>
            <a:ext cx="1332955" cy="150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06" y="1799405"/>
            <a:ext cx="1335989" cy="1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90" y="1865141"/>
            <a:ext cx="207191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4001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45" y="1939275"/>
            <a:ext cx="1332955" cy="150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038600" y="4237758"/>
            <a:ext cx="2971800" cy="2397703"/>
            <a:chOff x="4038600" y="4237758"/>
            <a:chExt cx="1987529" cy="160357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4237758"/>
              <a:ext cx="1987529" cy="160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4333910" y="4495800"/>
              <a:ext cx="1429994" cy="11430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90" y="1865141"/>
            <a:ext cx="207191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06" y="1799405"/>
            <a:ext cx="1335989" cy="1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375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956" y="228600"/>
            <a:ext cx="5642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(2) Selective vs. Spatial Attention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38200" y="1752600"/>
            <a:ext cx="3581400" cy="838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Noise Block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0" y="1752600"/>
            <a:ext cx="3581400" cy="838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Contrast Block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1114567" y="3242522"/>
            <a:ext cx="6810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Feature Attention: Attend to either changes in noise or changes in contrast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183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956" y="228600"/>
            <a:ext cx="5642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(2) Selective vs. Spatial Attention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38200" y="1752600"/>
            <a:ext cx="3581400" cy="838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Noise Block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0" y="1752600"/>
            <a:ext cx="3581400" cy="838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Contrast Block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1114567" y="3242522"/>
            <a:ext cx="6810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Spatial Attention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2774753" y="3421873"/>
            <a:ext cx="5370536" cy="3164451"/>
            <a:chOff x="877864" y="1628349"/>
            <a:chExt cx="7388272" cy="4353351"/>
          </a:xfrm>
        </p:grpSpPr>
        <p:grpSp>
          <p:nvGrpSpPr>
            <p:cNvPr id="9" name="Group 8"/>
            <p:cNvGrpSpPr/>
            <p:nvPr/>
          </p:nvGrpSpPr>
          <p:grpSpPr>
            <a:xfrm>
              <a:off x="877864" y="3200400"/>
              <a:ext cx="3465536" cy="2781300"/>
              <a:chOff x="914400" y="3581400"/>
              <a:chExt cx="1714500" cy="12192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14400" y="3581400"/>
                <a:ext cx="1714500" cy="1219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1562100" y="3962400"/>
                <a:ext cx="419100" cy="457200"/>
                <a:chOff x="914400" y="3581400"/>
                <a:chExt cx="1714500" cy="1219200"/>
              </a:xfrm>
            </p:grpSpPr>
            <p:cxnSp>
              <p:nvCxnSpPr>
                <p:cNvPr id="25" name="Straight Connector 24"/>
                <p:cNvCxnSpPr>
                  <a:stCxn id="23" idx="1"/>
                  <a:endCxn id="23" idx="3"/>
                </p:cNvCxnSpPr>
                <p:nvPr/>
              </p:nvCxnSpPr>
              <p:spPr>
                <a:xfrm>
                  <a:off x="914400" y="4191000"/>
                  <a:ext cx="1714500" cy="0"/>
                </a:xfrm>
                <a:prstGeom prst="line">
                  <a:avLst/>
                </a:prstGeom>
                <a:ln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>
                  <a:stCxn id="23" idx="0"/>
                  <a:endCxn id="23" idx="2"/>
                </p:cNvCxnSpPr>
                <p:nvPr/>
              </p:nvCxnSpPr>
              <p:spPr>
                <a:xfrm>
                  <a:off x="1771650" y="3581400"/>
                  <a:ext cx="0" cy="1219200"/>
                </a:xfrm>
                <a:prstGeom prst="line">
                  <a:avLst/>
                </a:prstGeom>
                <a:ln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" name="TextBox 10"/>
            <p:cNvSpPr txBox="1"/>
            <p:nvPr/>
          </p:nvSpPr>
          <p:spPr>
            <a:xfrm>
              <a:off x="1155397" y="2557334"/>
              <a:ext cx="22845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Focal Spatial Cue</a:t>
              </a:r>
              <a:endParaRPr lang="en-US" sz="24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 flipV="1">
              <a:off x="2287852" y="4286250"/>
              <a:ext cx="171450" cy="1905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4800600" y="1628349"/>
              <a:ext cx="3465536" cy="2781300"/>
              <a:chOff x="914400" y="3581400"/>
              <a:chExt cx="1714500" cy="121920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914400" y="3581400"/>
                <a:ext cx="1714500" cy="1219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1562100" y="3962400"/>
                <a:ext cx="419100" cy="457200"/>
                <a:chOff x="914400" y="3581400"/>
                <a:chExt cx="1714500" cy="1219200"/>
              </a:xfrm>
            </p:grpSpPr>
            <p:cxnSp>
              <p:nvCxnSpPr>
                <p:cNvPr id="21" name="Straight Connector 20"/>
                <p:cNvCxnSpPr>
                  <a:stCxn id="19" idx="1"/>
                  <a:endCxn id="19" idx="3"/>
                </p:cNvCxnSpPr>
                <p:nvPr/>
              </p:nvCxnSpPr>
              <p:spPr>
                <a:xfrm>
                  <a:off x="914400" y="4191000"/>
                  <a:ext cx="1714500" cy="0"/>
                </a:xfrm>
                <a:prstGeom prst="line">
                  <a:avLst/>
                </a:prstGeom>
                <a:ln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>
                  <a:stCxn id="19" idx="0"/>
                  <a:endCxn id="19" idx="2"/>
                </p:cNvCxnSpPr>
                <p:nvPr/>
              </p:nvCxnSpPr>
              <p:spPr>
                <a:xfrm>
                  <a:off x="1771650" y="3581400"/>
                  <a:ext cx="0" cy="1219200"/>
                </a:xfrm>
                <a:prstGeom prst="line">
                  <a:avLst/>
                </a:prstGeom>
                <a:ln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TextBox 13"/>
            <p:cNvSpPr txBox="1"/>
            <p:nvPr/>
          </p:nvSpPr>
          <p:spPr>
            <a:xfrm>
              <a:off x="5015195" y="4669645"/>
              <a:ext cx="30363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Distributed Spatial Cue</a:t>
              </a:r>
              <a:endParaRPr lang="en-US" sz="2400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6109802" y="2683291"/>
              <a:ext cx="233848" cy="2001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618453" y="2683291"/>
              <a:ext cx="242590" cy="2403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6686720" y="3153855"/>
              <a:ext cx="242590" cy="27514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6096000" y="3153854"/>
              <a:ext cx="239873" cy="27514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8332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956" y="228600"/>
            <a:ext cx="5642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(2) Selective vs. Spatial Attention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38200" y="1752600"/>
            <a:ext cx="3581400" cy="838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Noise Block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0" y="1752600"/>
            <a:ext cx="3581400" cy="838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Contrast Block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838200" y="2590800"/>
            <a:ext cx="2971800" cy="83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38600" y="2590800"/>
            <a:ext cx="4335420" cy="2199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808434" y="3429072"/>
            <a:ext cx="2250281" cy="1600200"/>
            <a:chOff x="914400" y="3581400"/>
            <a:chExt cx="1714500" cy="1219200"/>
          </a:xfrm>
        </p:grpSpPr>
        <p:sp>
          <p:nvSpPr>
            <p:cNvPr id="14" name="Rectangle 13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16" name="Straight Connector 15"/>
              <p:cNvCxnSpPr>
                <a:stCxn id="14" idx="1"/>
                <a:endCxn id="14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14" idx="0"/>
                <a:endCxn id="14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TextBox 40"/>
          <p:cNvSpPr txBox="1"/>
          <p:nvPr/>
        </p:nvSpPr>
        <p:spPr>
          <a:xfrm>
            <a:off x="808434" y="5254173"/>
            <a:ext cx="120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Fixation ITI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2886249" y="3758646"/>
            <a:ext cx="2250281" cy="1600200"/>
            <a:chOff x="914400" y="3581400"/>
            <a:chExt cx="1714500" cy="1219200"/>
          </a:xfrm>
        </p:grpSpPr>
        <p:sp>
          <p:nvSpPr>
            <p:cNvPr id="43" name="Rectangle 42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45" name="Straight Connector 44"/>
              <p:cNvCxnSpPr>
                <a:stCxn id="43" idx="1"/>
                <a:endCxn id="43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3" idx="0"/>
                <a:endCxn id="43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Box 46"/>
          <p:cNvSpPr txBox="1"/>
          <p:nvPr/>
        </p:nvSpPr>
        <p:spPr>
          <a:xfrm>
            <a:off x="2886249" y="5476837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Cue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 flipV="1">
            <a:off x="3743321" y="4286250"/>
            <a:ext cx="171450" cy="190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542089" y="599277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</a:t>
            </a:r>
            <a:endParaRPr lang="en-US" dirty="0"/>
          </a:p>
        </p:txBody>
      </p:sp>
      <p:grpSp>
        <p:nvGrpSpPr>
          <p:cNvPr id="82" name="Group 81"/>
          <p:cNvGrpSpPr/>
          <p:nvPr/>
        </p:nvGrpSpPr>
        <p:grpSpPr>
          <a:xfrm>
            <a:off x="4519151" y="4290477"/>
            <a:ext cx="2250281" cy="1600200"/>
            <a:chOff x="3159919" y="4290477"/>
            <a:chExt cx="2250281" cy="1600200"/>
          </a:xfrm>
        </p:grpSpPr>
        <p:grpSp>
          <p:nvGrpSpPr>
            <p:cNvPr id="40" name="Group 39"/>
            <p:cNvGrpSpPr/>
            <p:nvPr/>
          </p:nvGrpSpPr>
          <p:grpSpPr>
            <a:xfrm>
              <a:off x="3159919" y="4290477"/>
              <a:ext cx="2250281" cy="1600200"/>
              <a:chOff x="1908554" y="4008890"/>
              <a:chExt cx="2250281" cy="160020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1908554" y="4008890"/>
                <a:ext cx="2250281" cy="1600200"/>
                <a:chOff x="914400" y="3581400"/>
                <a:chExt cx="1714500" cy="1219200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914400" y="3581400"/>
                  <a:ext cx="1714500" cy="12192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8" name="Group 27"/>
                <p:cNvGrpSpPr/>
                <p:nvPr/>
              </p:nvGrpSpPr>
              <p:grpSpPr>
                <a:xfrm>
                  <a:off x="1562100" y="3962400"/>
                  <a:ext cx="419100" cy="457200"/>
                  <a:chOff x="914400" y="3581400"/>
                  <a:chExt cx="1714500" cy="1219200"/>
                </a:xfrm>
              </p:grpSpPr>
              <p:cxnSp>
                <p:nvCxnSpPr>
                  <p:cNvPr id="29" name="Straight Connector 28"/>
                  <p:cNvCxnSpPr>
                    <a:stCxn id="27" idx="1"/>
                    <a:endCxn id="27" idx="3"/>
                  </p:cNvCxnSpPr>
                  <p:nvPr/>
                </p:nvCxnSpPr>
                <p:spPr>
                  <a:xfrm>
                    <a:off x="914400" y="4191000"/>
                    <a:ext cx="1714500" cy="0"/>
                  </a:xfrm>
                  <a:prstGeom prst="lin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/>
                  <p:cNvCxnSpPr>
                    <a:stCxn id="27" idx="0"/>
                    <a:endCxn id="27" idx="2"/>
                  </p:cNvCxnSpPr>
                  <p:nvPr/>
                </p:nvCxnSpPr>
                <p:spPr>
                  <a:xfrm>
                    <a:off x="1771650" y="3581400"/>
                    <a:ext cx="0" cy="1219200"/>
                  </a:xfrm>
                  <a:prstGeom prst="lin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36" name="Picture 2" descr="C:\Users\Dan\proj\att_awe\images\built\con039noi050_img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3752" y="4277159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3" descr="C:\Users\Dan\proj\att_awe\images\built\con050noi079_im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0360" y="4261235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4" descr="C:\Users\Dan\proj\att_awe\images\built\con088noi050_im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4076" y="4972586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6" descr="C:\Users\Dan\proj\att_awe\images\built\con083noi050_im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8729" y="4986236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79" name="Straight Arrow Connector 78"/>
            <p:cNvCxnSpPr/>
            <p:nvPr/>
          </p:nvCxnSpPr>
          <p:spPr>
            <a:xfrm flipH="1" flipV="1">
              <a:off x="4064159" y="4838772"/>
              <a:ext cx="171450" cy="1905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0" name="TextBox 79"/>
          <p:cNvSpPr txBox="1"/>
          <p:nvPr/>
        </p:nvSpPr>
        <p:spPr>
          <a:xfrm>
            <a:off x="6792006" y="6444734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6123739" y="4838772"/>
            <a:ext cx="2250281" cy="1600200"/>
            <a:chOff x="4541725" y="4885751"/>
            <a:chExt cx="2250281" cy="1600200"/>
          </a:xfrm>
        </p:grpSpPr>
        <p:grpSp>
          <p:nvGrpSpPr>
            <p:cNvPr id="73" name="Group 72"/>
            <p:cNvGrpSpPr/>
            <p:nvPr/>
          </p:nvGrpSpPr>
          <p:grpSpPr>
            <a:xfrm>
              <a:off x="4541725" y="4885751"/>
              <a:ext cx="2250281" cy="1600200"/>
              <a:chOff x="914400" y="3581400"/>
              <a:chExt cx="1714500" cy="12192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914400" y="3581400"/>
                <a:ext cx="1714500" cy="1219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1562100" y="3962400"/>
                <a:ext cx="419100" cy="457200"/>
                <a:chOff x="914400" y="3581400"/>
                <a:chExt cx="1714500" cy="1219200"/>
              </a:xfrm>
            </p:grpSpPr>
            <p:cxnSp>
              <p:nvCxnSpPr>
                <p:cNvPr id="76" name="Straight Connector 75"/>
                <p:cNvCxnSpPr>
                  <a:stCxn id="74" idx="1"/>
                  <a:endCxn id="74" idx="3"/>
                </p:cNvCxnSpPr>
                <p:nvPr/>
              </p:nvCxnSpPr>
              <p:spPr>
                <a:xfrm>
                  <a:off x="914400" y="4191000"/>
                  <a:ext cx="1714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>
                  <a:stCxn id="74" idx="0"/>
                  <a:endCxn id="74" idx="2"/>
                </p:cNvCxnSpPr>
                <p:nvPr/>
              </p:nvCxnSpPr>
              <p:spPr>
                <a:xfrm>
                  <a:off x="1771650" y="3581400"/>
                  <a:ext cx="0" cy="12192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8" name="Straight Arrow Connector 77"/>
            <p:cNvCxnSpPr/>
            <p:nvPr/>
          </p:nvCxnSpPr>
          <p:spPr>
            <a:xfrm flipH="1" flipV="1">
              <a:off x="5390467" y="5433367"/>
              <a:ext cx="171450" cy="19050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5" name="Rectangle 84"/>
          <p:cNvSpPr/>
          <p:nvPr/>
        </p:nvSpPr>
        <p:spPr>
          <a:xfrm>
            <a:off x="3829046" y="1752600"/>
            <a:ext cx="182343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36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How can we measure awareness while manipulating attention?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45" y="1939275"/>
            <a:ext cx="1332955" cy="150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237758"/>
            <a:ext cx="1987529" cy="16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06" y="1799405"/>
            <a:ext cx="1335989" cy="1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90" y="1865141"/>
            <a:ext cx="207191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920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5800" y="-76200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48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956" y="228600"/>
            <a:ext cx="6655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(3) Measuring Un-Attended Awareness</a:t>
            </a:r>
            <a:endParaRPr lang="en-US" sz="3200" dirty="0"/>
          </a:p>
        </p:txBody>
      </p:sp>
      <p:grpSp>
        <p:nvGrpSpPr>
          <p:cNvPr id="42" name="Group 41"/>
          <p:cNvGrpSpPr/>
          <p:nvPr/>
        </p:nvGrpSpPr>
        <p:grpSpPr>
          <a:xfrm>
            <a:off x="1066800" y="1066800"/>
            <a:ext cx="6934200" cy="5288657"/>
            <a:chOff x="914400" y="3581400"/>
            <a:chExt cx="1714500" cy="1219200"/>
          </a:xfrm>
        </p:grpSpPr>
        <p:sp>
          <p:nvSpPr>
            <p:cNvPr id="43" name="Rectangle 42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45" name="Straight Connector 44"/>
              <p:cNvCxnSpPr>
                <a:stCxn id="43" idx="1"/>
                <a:endCxn id="43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3" idx="0"/>
                <a:endCxn id="43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9" name="Straight Arrow Connector 48"/>
          <p:cNvCxnSpPr/>
          <p:nvPr/>
        </p:nvCxnSpPr>
        <p:spPr>
          <a:xfrm flipH="1" flipV="1">
            <a:off x="3962400" y="3276600"/>
            <a:ext cx="3810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2" descr="C:\Users\Dan\proj\att_awe\images\built\con039noi050_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734" y="1852285"/>
            <a:ext cx="1059319" cy="126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Dan\proj\att_awe\images\built\con050noi079_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852286"/>
            <a:ext cx="1059319" cy="126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Dan\proj\att_awe\images\built\con088noi050_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733" y="4320369"/>
            <a:ext cx="1059319" cy="126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C:\Users\Dan\proj\att_awe\images\built\con083noi050_im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99" y="4320369"/>
            <a:ext cx="1059319" cy="126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6194289" y="2719504"/>
            <a:ext cx="1573600" cy="1983247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245800" y="2719505"/>
            <a:ext cx="1573600" cy="1983247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1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956" y="228600"/>
            <a:ext cx="6655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(3) Measuring Un-Attended Awareness</a:t>
            </a:r>
            <a:endParaRPr lang="en-US" sz="3200" dirty="0"/>
          </a:p>
        </p:txBody>
      </p:sp>
      <p:grpSp>
        <p:nvGrpSpPr>
          <p:cNvPr id="42" name="Group 41"/>
          <p:cNvGrpSpPr/>
          <p:nvPr/>
        </p:nvGrpSpPr>
        <p:grpSpPr>
          <a:xfrm>
            <a:off x="1066800" y="1066800"/>
            <a:ext cx="6934200" cy="5288657"/>
            <a:chOff x="914400" y="3581400"/>
            <a:chExt cx="1714500" cy="1219200"/>
          </a:xfrm>
        </p:grpSpPr>
        <p:sp>
          <p:nvSpPr>
            <p:cNvPr id="43" name="Rectangle 42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45" name="Straight Connector 44"/>
              <p:cNvCxnSpPr>
                <a:stCxn id="43" idx="1"/>
                <a:endCxn id="43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3" idx="0"/>
                <a:endCxn id="43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9" name="Straight Arrow Connector 48"/>
          <p:cNvCxnSpPr/>
          <p:nvPr/>
        </p:nvCxnSpPr>
        <p:spPr>
          <a:xfrm flipH="1" flipV="1">
            <a:off x="3962400" y="3276600"/>
            <a:ext cx="3810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2" descr="C:\Users\Dan\proj\att_awe\images\built\con039noi050_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734" y="1852285"/>
            <a:ext cx="1059319" cy="126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Dan\proj\att_awe\images\built\con050noi079_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852286"/>
            <a:ext cx="1059319" cy="126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Dan\proj\att_awe\images\built\con088noi050_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733" y="4320369"/>
            <a:ext cx="1059319" cy="126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C:\Users\Dan\proj\att_awe\images\built\con083noi050_im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99" y="4320369"/>
            <a:ext cx="1059319" cy="126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Dan\proj\att_awe\images\built\con050noi000_im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763" y="3016555"/>
            <a:ext cx="1194652" cy="143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Dan\proj\att_awe\images\built\con050noi000_im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833" y="3019724"/>
            <a:ext cx="1153533" cy="138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:\Users\Dan\proj\att_awe\images\brazil_faces\f\178a.jp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763" y="3019724"/>
            <a:ext cx="1194651" cy="14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Oval 31"/>
          <p:cNvSpPr/>
          <p:nvPr/>
        </p:nvSpPr>
        <p:spPr>
          <a:xfrm>
            <a:off x="1245800" y="2719505"/>
            <a:ext cx="1573600" cy="1983247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94289" y="2719504"/>
            <a:ext cx="1573600" cy="1983247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44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the properties of stimuli represented in different brain areas?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How can we measure awareness while manipulating attention?</a:t>
            </a:r>
          </a:p>
        </p:txBody>
      </p:sp>
      <p:sp>
        <p:nvSpPr>
          <p:cNvPr id="5" name="Oval 4"/>
          <p:cNvSpPr/>
          <p:nvPr/>
        </p:nvSpPr>
        <p:spPr>
          <a:xfrm>
            <a:off x="4718519" y="3825476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267" y="1587691"/>
            <a:ext cx="1614621" cy="1298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3031068" y="3515755"/>
            <a:ext cx="1884098" cy="1512101"/>
            <a:chOff x="914400" y="3581400"/>
            <a:chExt cx="1714500" cy="1219200"/>
          </a:xfrm>
        </p:grpSpPr>
        <p:sp>
          <p:nvSpPr>
            <p:cNvPr id="17" name="Rectangle 16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19" name="Straight Connector 18"/>
              <p:cNvCxnSpPr>
                <a:stCxn id="17" idx="1"/>
                <a:endCxn id="17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7" idx="0"/>
                <a:endCxn id="17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Straight Arrow Connector 20"/>
          <p:cNvCxnSpPr/>
          <p:nvPr/>
        </p:nvCxnSpPr>
        <p:spPr>
          <a:xfrm flipH="1" flipV="1">
            <a:off x="3759426" y="3988288"/>
            <a:ext cx="192162" cy="283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5147452" y="3505200"/>
            <a:ext cx="1939148" cy="1556282"/>
            <a:chOff x="914400" y="3581400"/>
            <a:chExt cx="1714500" cy="1219200"/>
          </a:xfrm>
        </p:grpSpPr>
        <p:sp>
          <p:nvSpPr>
            <p:cNvPr id="23" name="Rectangle 22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25" name="Straight Connector 24"/>
              <p:cNvCxnSpPr>
                <a:stCxn id="23" idx="1"/>
                <a:endCxn id="23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23" idx="0"/>
                <a:endCxn id="23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7" name="Straight Arrow Connector 26"/>
          <p:cNvCxnSpPr/>
          <p:nvPr/>
        </p:nvCxnSpPr>
        <p:spPr>
          <a:xfrm flipH="1" flipV="1">
            <a:off x="5836954" y="4029983"/>
            <a:ext cx="233848" cy="2001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148513" y="3994531"/>
            <a:ext cx="242590" cy="240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148569" y="4312203"/>
            <a:ext cx="242590" cy="2751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5838545" y="4312203"/>
            <a:ext cx="239873" cy="2751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3890600" y="5591115"/>
            <a:ext cx="1542916" cy="1176769"/>
            <a:chOff x="914400" y="3581400"/>
            <a:chExt cx="1714500" cy="1219200"/>
          </a:xfrm>
        </p:grpSpPr>
        <p:sp>
          <p:nvSpPr>
            <p:cNvPr id="33" name="Rectangle 32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35" name="Straight Connector 34"/>
              <p:cNvCxnSpPr>
                <a:stCxn id="33" idx="1"/>
                <a:endCxn id="33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3" idx="0"/>
                <a:endCxn id="33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Oval 36"/>
          <p:cNvSpPr/>
          <p:nvPr/>
        </p:nvSpPr>
        <p:spPr>
          <a:xfrm>
            <a:off x="4028325" y="5959511"/>
            <a:ext cx="350139" cy="441289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972382" y="5978857"/>
            <a:ext cx="350139" cy="441289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21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956" y="228600"/>
            <a:ext cx="3514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Overall Task Timing</a:t>
            </a:r>
            <a:endParaRPr lang="en-US" sz="32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234426" y="914400"/>
            <a:ext cx="1797912" cy="1278515"/>
            <a:chOff x="914400" y="3581400"/>
            <a:chExt cx="1714500" cy="1219200"/>
          </a:xfrm>
        </p:grpSpPr>
        <p:sp>
          <p:nvSpPr>
            <p:cNvPr id="14" name="Rectangle 13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16" name="Straight Connector 15"/>
              <p:cNvCxnSpPr>
                <a:stCxn id="14" idx="1"/>
                <a:endCxn id="14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14" idx="0"/>
                <a:endCxn id="14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TextBox 40"/>
          <p:cNvSpPr txBox="1"/>
          <p:nvPr/>
        </p:nvSpPr>
        <p:spPr>
          <a:xfrm>
            <a:off x="2214571" y="1129270"/>
            <a:ext cx="15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Fixation ITI: 1s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1175335" y="1642844"/>
            <a:ext cx="1746046" cy="1241633"/>
            <a:chOff x="914400" y="3581400"/>
            <a:chExt cx="1714500" cy="1219200"/>
          </a:xfrm>
        </p:grpSpPr>
        <p:sp>
          <p:nvSpPr>
            <p:cNvPr id="43" name="Rectangle 42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45" name="Straight Connector 44"/>
              <p:cNvCxnSpPr>
                <a:stCxn id="43" idx="1"/>
                <a:endCxn id="43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3" idx="0"/>
                <a:endCxn id="43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9" name="Straight Arrow Connector 48"/>
          <p:cNvCxnSpPr/>
          <p:nvPr/>
        </p:nvCxnSpPr>
        <p:spPr>
          <a:xfrm flipH="1" flipV="1">
            <a:off x="1895614" y="2017776"/>
            <a:ext cx="171450" cy="190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2086276" y="2386037"/>
            <a:ext cx="1837205" cy="1306457"/>
            <a:chOff x="3159919" y="4290477"/>
            <a:chExt cx="2250281" cy="1600200"/>
          </a:xfrm>
        </p:grpSpPr>
        <p:grpSp>
          <p:nvGrpSpPr>
            <p:cNvPr id="40" name="Group 39"/>
            <p:cNvGrpSpPr/>
            <p:nvPr/>
          </p:nvGrpSpPr>
          <p:grpSpPr>
            <a:xfrm>
              <a:off x="3159919" y="4290477"/>
              <a:ext cx="2250281" cy="1600200"/>
              <a:chOff x="1908554" y="4008890"/>
              <a:chExt cx="2250281" cy="160020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1908554" y="4008890"/>
                <a:ext cx="2250281" cy="1600200"/>
                <a:chOff x="914400" y="3581400"/>
                <a:chExt cx="1714500" cy="1219200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914400" y="3581400"/>
                  <a:ext cx="1714500" cy="12192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8" name="Group 27"/>
                <p:cNvGrpSpPr/>
                <p:nvPr/>
              </p:nvGrpSpPr>
              <p:grpSpPr>
                <a:xfrm>
                  <a:off x="1562100" y="3962400"/>
                  <a:ext cx="419100" cy="457200"/>
                  <a:chOff x="914400" y="3581400"/>
                  <a:chExt cx="1714500" cy="1219200"/>
                </a:xfrm>
              </p:grpSpPr>
              <p:cxnSp>
                <p:nvCxnSpPr>
                  <p:cNvPr id="29" name="Straight Connector 28"/>
                  <p:cNvCxnSpPr>
                    <a:stCxn id="27" idx="1"/>
                    <a:endCxn id="27" idx="3"/>
                  </p:cNvCxnSpPr>
                  <p:nvPr/>
                </p:nvCxnSpPr>
                <p:spPr>
                  <a:xfrm>
                    <a:off x="914400" y="4191000"/>
                    <a:ext cx="1714500" cy="0"/>
                  </a:xfrm>
                  <a:prstGeom prst="lin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/>
                  <p:cNvCxnSpPr>
                    <a:stCxn id="27" idx="0"/>
                    <a:endCxn id="27" idx="2"/>
                  </p:cNvCxnSpPr>
                  <p:nvPr/>
                </p:nvCxnSpPr>
                <p:spPr>
                  <a:xfrm>
                    <a:off x="1771650" y="3581400"/>
                    <a:ext cx="0" cy="1219200"/>
                  </a:xfrm>
                  <a:prstGeom prst="lin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36" name="Picture 2" descr="C:\Users\Dan\proj\att_awe\images\built\con039noi050_img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3752" y="4277159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3" descr="C:\Users\Dan\proj\att_awe\images\built\con050noi079_im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0360" y="4261235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4" descr="C:\Users\Dan\proj\att_awe\images\built\con088noi050_im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4076" y="4972586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6" descr="C:\Users\Dan\proj\att_awe\images\built\con083noi050_im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8729" y="4986236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79" name="Straight Arrow Connector 78"/>
            <p:cNvCxnSpPr/>
            <p:nvPr/>
          </p:nvCxnSpPr>
          <p:spPr>
            <a:xfrm flipH="1" flipV="1">
              <a:off x="4064159" y="4838772"/>
              <a:ext cx="171450" cy="1905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032175" y="3158771"/>
            <a:ext cx="1827303" cy="1299415"/>
            <a:chOff x="914400" y="3581400"/>
            <a:chExt cx="1714500" cy="1219200"/>
          </a:xfrm>
        </p:grpSpPr>
        <p:sp>
          <p:nvSpPr>
            <p:cNvPr id="50" name="Rectangle 49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53" name="Straight Connector 52"/>
              <p:cNvCxnSpPr>
                <a:stCxn id="50" idx="1"/>
                <a:endCxn id="50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0"/>
                <a:endCxn id="50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/>
          <p:cNvGrpSpPr/>
          <p:nvPr/>
        </p:nvGrpSpPr>
        <p:grpSpPr>
          <a:xfrm>
            <a:off x="3993249" y="3923463"/>
            <a:ext cx="1837205" cy="1306457"/>
            <a:chOff x="3159919" y="4290477"/>
            <a:chExt cx="2250281" cy="1600200"/>
          </a:xfrm>
        </p:grpSpPr>
        <p:grpSp>
          <p:nvGrpSpPr>
            <p:cNvPr id="56" name="Group 55"/>
            <p:cNvGrpSpPr/>
            <p:nvPr/>
          </p:nvGrpSpPr>
          <p:grpSpPr>
            <a:xfrm>
              <a:off x="3159919" y="4290477"/>
              <a:ext cx="2250281" cy="1600200"/>
              <a:chOff x="1908554" y="4008890"/>
              <a:chExt cx="2250281" cy="1600200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908554" y="4008890"/>
                <a:ext cx="2250281" cy="1600200"/>
                <a:chOff x="914400" y="3581400"/>
                <a:chExt cx="1714500" cy="1219200"/>
              </a:xfrm>
            </p:grpSpPr>
            <p:sp>
              <p:nvSpPr>
                <p:cNvPr id="63" name="Rectangle 62"/>
                <p:cNvSpPr/>
                <p:nvPr/>
              </p:nvSpPr>
              <p:spPr>
                <a:xfrm>
                  <a:off x="914400" y="3581400"/>
                  <a:ext cx="1714500" cy="12192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4" name="Group 63"/>
                <p:cNvGrpSpPr/>
                <p:nvPr/>
              </p:nvGrpSpPr>
              <p:grpSpPr>
                <a:xfrm>
                  <a:off x="1562100" y="3962400"/>
                  <a:ext cx="419100" cy="457200"/>
                  <a:chOff x="914400" y="3581400"/>
                  <a:chExt cx="1714500" cy="1219200"/>
                </a:xfrm>
              </p:grpSpPr>
              <p:cxnSp>
                <p:nvCxnSpPr>
                  <p:cNvPr id="65" name="Straight Connector 64"/>
                  <p:cNvCxnSpPr>
                    <a:stCxn id="63" idx="1"/>
                    <a:endCxn id="63" idx="3"/>
                  </p:cNvCxnSpPr>
                  <p:nvPr/>
                </p:nvCxnSpPr>
                <p:spPr>
                  <a:xfrm>
                    <a:off x="914400" y="4191000"/>
                    <a:ext cx="1714500" cy="0"/>
                  </a:xfrm>
                  <a:prstGeom prst="lin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>
                    <a:stCxn id="63" idx="0"/>
                    <a:endCxn id="63" idx="2"/>
                  </p:cNvCxnSpPr>
                  <p:nvPr/>
                </p:nvCxnSpPr>
                <p:spPr>
                  <a:xfrm>
                    <a:off x="1771650" y="3581400"/>
                    <a:ext cx="0" cy="1219200"/>
                  </a:xfrm>
                  <a:prstGeom prst="lin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59" name="Picture 2" descr="C:\Users\Dan\proj\att_awe\images\built\con039noi050_img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3752" y="4277159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3" descr="C:\Users\Dan\proj\att_awe\images\built\con050noi079_img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0360" y="4261235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4" descr="C:\Users\Dan\proj\att_awe\images\built\con088noi050_im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4076" y="4972586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6" descr="C:\Users\Dan\proj\att_awe\images\built\con083noi050_im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8729" y="4986236"/>
                <a:ext cx="348718" cy="4180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57" name="Straight Arrow Connector 56"/>
            <p:cNvCxnSpPr/>
            <p:nvPr/>
          </p:nvCxnSpPr>
          <p:spPr>
            <a:xfrm flipH="1" flipV="1">
              <a:off x="4064159" y="4838772"/>
              <a:ext cx="171450" cy="1905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4964614" y="4695533"/>
            <a:ext cx="1827303" cy="1299415"/>
            <a:chOff x="914400" y="3581400"/>
            <a:chExt cx="1714500" cy="1219200"/>
          </a:xfrm>
        </p:grpSpPr>
        <p:sp>
          <p:nvSpPr>
            <p:cNvPr id="68" name="Rectangle 67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70" name="Straight Connector 69"/>
              <p:cNvCxnSpPr>
                <a:stCxn id="68" idx="1"/>
                <a:endCxn id="68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68" idx="0"/>
                <a:endCxn id="68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Group 80"/>
          <p:cNvGrpSpPr/>
          <p:nvPr/>
        </p:nvGrpSpPr>
        <p:grpSpPr>
          <a:xfrm>
            <a:off x="5943600" y="5399079"/>
            <a:ext cx="1827480" cy="1299541"/>
            <a:chOff x="4541725" y="4885751"/>
            <a:chExt cx="2250281" cy="1600200"/>
          </a:xfrm>
        </p:grpSpPr>
        <p:grpSp>
          <p:nvGrpSpPr>
            <p:cNvPr id="73" name="Group 72"/>
            <p:cNvGrpSpPr/>
            <p:nvPr/>
          </p:nvGrpSpPr>
          <p:grpSpPr>
            <a:xfrm>
              <a:off x="4541725" y="4885751"/>
              <a:ext cx="2250281" cy="1600200"/>
              <a:chOff x="914400" y="3581400"/>
              <a:chExt cx="1714500" cy="12192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914400" y="3581400"/>
                <a:ext cx="1714500" cy="1219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1562100" y="3962400"/>
                <a:ext cx="419100" cy="457200"/>
                <a:chOff x="914400" y="3581400"/>
                <a:chExt cx="1714500" cy="1219200"/>
              </a:xfrm>
            </p:grpSpPr>
            <p:cxnSp>
              <p:nvCxnSpPr>
                <p:cNvPr id="76" name="Straight Connector 75"/>
                <p:cNvCxnSpPr>
                  <a:stCxn id="74" idx="1"/>
                  <a:endCxn id="74" idx="3"/>
                </p:cNvCxnSpPr>
                <p:nvPr/>
              </p:nvCxnSpPr>
              <p:spPr>
                <a:xfrm>
                  <a:off x="914400" y="4191000"/>
                  <a:ext cx="1714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>
                  <a:stCxn id="74" idx="0"/>
                  <a:endCxn id="74" idx="2"/>
                </p:cNvCxnSpPr>
                <p:nvPr/>
              </p:nvCxnSpPr>
              <p:spPr>
                <a:xfrm>
                  <a:off x="1771650" y="3581400"/>
                  <a:ext cx="0" cy="12192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8" name="Straight Arrow Connector 77"/>
            <p:cNvCxnSpPr/>
            <p:nvPr/>
          </p:nvCxnSpPr>
          <p:spPr>
            <a:xfrm flipH="1" flipV="1">
              <a:off x="5390467" y="5433367"/>
              <a:ext cx="171450" cy="19050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3117259" y="180279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Cue: 1s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194211" y="2619882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1: .6s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5109571" y="3439147"/>
            <a:ext cx="2474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Peripheral Response: .8s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6095689" y="4105645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2: .6s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6944095" y="4892047"/>
            <a:ext cx="1823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 Response: .8s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3764417" y="6161079"/>
            <a:ext cx="211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Response: 1.2s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5175929" y="1458178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Block = 72 trials, ~6s per trial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104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47875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029075" y="2704028"/>
            <a:ext cx="1143000" cy="1219200"/>
            <a:chOff x="3810000" y="2921876"/>
            <a:chExt cx="1143000" cy="121920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810000" y="3505200"/>
              <a:ext cx="1143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381827" y="2921876"/>
              <a:ext cx="0" cy="12192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488074" y="2368186"/>
            <a:ext cx="8274925" cy="1838326"/>
            <a:chOff x="488074" y="2368186"/>
            <a:chExt cx="8274925" cy="1838326"/>
          </a:xfrm>
        </p:grpSpPr>
        <p:pic>
          <p:nvPicPr>
            <p:cNvPr id="19460" name="Picture 4" descr="C:\Users\Dan\proj\att_awe\images\built\con050noi000_im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9474" y="2368186"/>
              <a:ext cx="1533525" cy="1838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59" name="Picture 3" descr="C:\Users\Dan\proj\att_awe\images\built\con050noi000_im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074" y="2368187"/>
              <a:ext cx="1533525" cy="1838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462" name="Picture 6" descr="C:\Users\Dan\proj\att_awe\images\brazil_faces\f\178a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475" y="2368186"/>
            <a:ext cx="1533524" cy="182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495549" y="865702"/>
            <a:ext cx="4210050" cy="4895850"/>
            <a:chOff x="2495549" y="865702"/>
            <a:chExt cx="4210050" cy="4895850"/>
          </a:xfrm>
        </p:grpSpPr>
        <p:pic>
          <p:nvPicPr>
            <p:cNvPr id="18434" name="Picture 2" descr="C:\Users\Dan\proj\att_awe\images\built\con039noi050_img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5550" y="865703"/>
              <a:ext cx="1533525" cy="1838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5" name="Picture 3" descr="C:\Users\Dan\proj\att_awe\images\built\con050noi079_img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2074" y="865702"/>
              <a:ext cx="1533525" cy="1838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6" name="Picture 4" descr="C:\Users\Dan\proj\att_awe\images\built\con088noi050_img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5549" y="3923227"/>
              <a:ext cx="1533525" cy="1838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5" descr="C:\Users\Dan\proj\att_awe\images\built\con049noi050_img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2073" y="3923226"/>
              <a:ext cx="1533525" cy="1838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6" descr="C:\Users\Dan\proj\att_awe\images\built\con083noi050_img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3923228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191000" y="2819400"/>
            <a:ext cx="914400" cy="990600"/>
            <a:chOff x="4191000" y="2819400"/>
            <a:chExt cx="914400" cy="990600"/>
          </a:xfrm>
        </p:grpSpPr>
        <p:grpSp>
          <p:nvGrpSpPr>
            <p:cNvPr id="16" name="Group 15"/>
            <p:cNvGrpSpPr/>
            <p:nvPr/>
          </p:nvGrpSpPr>
          <p:grpSpPr>
            <a:xfrm>
              <a:off x="4191000" y="2819400"/>
              <a:ext cx="838200" cy="990600"/>
              <a:chOff x="4343400" y="2819400"/>
              <a:chExt cx="838200" cy="990600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V="1">
                <a:off x="4953000" y="2819400"/>
                <a:ext cx="228600" cy="2286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4343400" y="3542228"/>
                <a:ext cx="193343" cy="267772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4343400" y="2819400"/>
                <a:ext cx="249072" cy="23574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/>
            <p:cNvCxnSpPr/>
            <p:nvPr/>
          </p:nvCxnSpPr>
          <p:spPr>
            <a:xfrm>
              <a:off x="4876800" y="3542228"/>
              <a:ext cx="228600" cy="26777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024952" y="2715904"/>
            <a:ext cx="1143000" cy="1219200"/>
            <a:chOff x="4024952" y="2715904"/>
            <a:chExt cx="1143000" cy="1219200"/>
          </a:xfrm>
        </p:grpSpPr>
        <p:grpSp>
          <p:nvGrpSpPr>
            <p:cNvPr id="24" name="Group 23"/>
            <p:cNvGrpSpPr/>
            <p:nvPr/>
          </p:nvGrpSpPr>
          <p:grpSpPr>
            <a:xfrm>
              <a:off x="4024952" y="2715904"/>
              <a:ext cx="1143000" cy="1219200"/>
              <a:chOff x="3810000" y="2921876"/>
              <a:chExt cx="1143000" cy="12192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810000" y="3505200"/>
                <a:ext cx="1143000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381827" y="2921876"/>
                <a:ext cx="0" cy="121920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4186877" y="2831276"/>
              <a:ext cx="914400" cy="990600"/>
              <a:chOff x="4191000" y="2819400"/>
              <a:chExt cx="914400" cy="990600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4191000" y="2819400"/>
                <a:ext cx="838200" cy="990600"/>
                <a:chOff x="4343400" y="2819400"/>
                <a:chExt cx="838200" cy="990600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4953000" y="2819400"/>
                  <a:ext cx="228600" cy="2286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4343400" y="3542228"/>
                  <a:ext cx="193343" cy="267772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flipH="1" flipV="1">
                  <a:off x="4343400" y="2819400"/>
                  <a:ext cx="249072" cy="23574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Straight Connector 28"/>
              <p:cNvCxnSpPr/>
              <p:nvPr/>
            </p:nvCxnSpPr>
            <p:spPr>
              <a:xfrm>
                <a:off x="4876800" y="3542228"/>
                <a:ext cx="228600" cy="26777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20778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6074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Expectations</a:t>
            </a:r>
            <a:endParaRPr lang="en-US" sz="3200" dirty="0"/>
          </a:p>
        </p:txBody>
      </p:sp>
      <p:grpSp>
        <p:nvGrpSpPr>
          <p:cNvPr id="2" name="Group 1"/>
          <p:cNvGrpSpPr/>
          <p:nvPr/>
        </p:nvGrpSpPr>
        <p:grpSpPr>
          <a:xfrm>
            <a:off x="1175055" y="1196632"/>
            <a:ext cx="5606634" cy="5585168"/>
            <a:chOff x="3062430" y="3641467"/>
            <a:chExt cx="2789358" cy="2778679"/>
          </a:xfrm>
        </p:grpSpPr>
        <p:sp>
          <p:nvSpPr>
            <p:cNvPr id="37" name="Oval 36"/>
            <p:cNvSpPr/>
            <p:nvPr/>
          </p:nvSpPr>
          <p:spPr>
            <a:xfrm>
              <a:off x="4028325" y="5959511"/>
              <a:ext cx="350139" cy="44128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972382" y="5978857"/>
              <a:ext cx="350139" cy="44128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3450678" y="5867400"/>
              <a:ext cx="22098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3450678" y="3733800"/>
              <a:ext cx="0" cy="21336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843305" y="6046999"/>
              <a:ext cx="1669795" cy="214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Attention Task Performance</a:t>
              </a:r>
              <a:endParaRPr lang="en-US" sz="22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2294364" y="4781791"/>
              <a:ext cx="1750504" cy="214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Awareness Task Performance</a:t>
              </a:r>
              <a:endParaRPr lang="en-US" sz="2200" dirty="0"/>
            </a:p>
          </p:txBody>
        </p:sp>
        <p:cxnSp>
          <p:nvCxnSpPr>
            <p:cNvPr id="44" name="Straight Connector 43"/>
            <p:cNvCxnSpPr/>
            <p:nvPr/>
          </p:nvCxnSpPr>
          <p:spPr>
            <a:xfrm flipH="1" flipV="1">
              <a:off x="5691061" y="3733800"/>
              <a:ext cx="1" cy="21336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3444033" y="3733800"/>
              <a:ext cx="217038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5573439" y="5754192"/>
              <a:ext cx="174078" cy="18466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677710" y="5754192"/>
              <a:ext cx="174078" cy="18466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368566" y="3641467"/>
              <a:ext cx="174078" cy="1846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726" y="2319338"/>
            <a:ext cx="144780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90600" y="1229059"/>
            <a:ext cx="799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172206" y="5968970"/>
            <a:ext cx="799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604234" y="3870434"/>
            <a:ext cx="219456" cy="2194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23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6074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Expectations</a:t>
            </a:r>
            <a:endParaRPr lang="en-US" sz="3200" dirty="0"/>
          </a:p>
        </p:txBody>
      </p:sp>
      <p:grpSp>
        <p:nvGrpSpPr>
          <p:cNvPr id="2" name="Group 1"/>
          <p:cNvGrpSpPr/>
          <p:nvPr/>
        </p:nvGrpSpPr>
        <p:grpSpPr>
          <a:xfrm>
            <a:off x="1175055" y="1196632"/>
            <a:ext cx="5650189" cy="5585168"/>
            <a:chOff x="3062430" y="3641467"/>
            <a:chExt cx="2811027" cy="2778679"/>
          </a:xfrm>
        </p:grpSpPr>
        <p:sp>
          <p:nvSpPr>
            <p:cNvPr id="37" name="Oval 36"/>
            <p:cNvSpPr/>
            <p:nvPr/>
          </p:nvSpPr>
          <p:spPr>
            <a:xfrm>
              <a:off x="4028325" y="5959511"/>
              <a:ext cx="350139" cy="44128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972382" y="5978857"/>
              <a:ext cx="350139" cy="44128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3450678" y="5867400"/>
              <a:ext cx="22098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3450678" y="3733800"/>
              <a:ext cx="0" cy="21336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843305" y="6046999"/>
              <a:ext cx="1669795" cy="214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Attention Task Performance</a:t>
              </a:r>
              <a:endParaRPr lang="en-US" sz="22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2294364" y="4781791"/>
              <a:ext cx="1750504" cy="214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Awareness Task Performance</a:t>
              </a:r>
              <a:endParaRPr lang="en-US" sz="2200" dirty="0"/>
            </a:p>
          </p:txBody>
        </p:sp>
        <p:cxnSp>
          <p:nvCxnSpPr>
            <p:cNvPr id="44" name="Straight Connector 43"/>
            <p:cNvCxnSpPr/>
            <p:nvPr/>
          </p:nvCxnSpPr>
          <p:spPr>
            <a:xfrm flipH="1" flipV="1">
              <a:off x="5691061" y="3733800"/>
              <a:ext cx="1" cy="21336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3444033" y="3733800"/>
              <a:ext cx="217038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5573439" y="5754192"/>
              <a:ext cx="174078" cy="18466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677710" y="5754192"/>
              <a:ext cx="174078" cy="18466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368566" y="3641467"/>
              <a:ext cx="174078" cy="1846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53"/>
            <p:cNvSpPr/>
            <p:nvPr/>
          </p:nvSpPr>
          <p:spPr>
            <a:xfrm>
              <a:off x="5584055" y="3657600"/>
              <a:ext cx="207145" cy="208820"/>
            </a:xfrm>
            <a:prstGeom prst="triangl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Isosceles Triangle 54"/>
            <p:cNvSpPr/>
            <p:nvPr/>
          </p:nvSpPr>
          <p:spPr>
            <a:xfrm>
              <a:off x="5579273" y="4696190"/>
              <a:ext cx="207145" cy="208820"/>
            </a:xfrm>
            <a:prstGeom prst="triangl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873457" y="3762010"/>
              <a:ext cx="0" cy="103859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726" y="2319338"/>
            <a:ext cx="144780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90600" y="1229059"/>
            <a:ext cx="799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172206" y="5968970"/>
            <a:ext cx="799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7604234" y="3870434"/>
            <a:ext cx="219456" cy="2194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84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01671"/>
            <a:ext cx="7848600" cy="6331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71956" y="228600"/>
            <a:ext cx="6074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Expectations</a:t>
            </a:r>
            <a:endParaRPr lang="en-US" sz="32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726" y="2319338"/>
            <a:ext cx="144780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124200" y="1371600"/>
            <a:ext cx="609600" cy="16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83724" y="1092487"/>
            <a:ext cx="914400" cy="2158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676525"/>
            <a:ext cx="165735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133600" y="781843"/>
            <a:ext cx="533400" cy="1015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79355" y="703012"/>
            <a:ext cx="533400" cy="204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77000" y="2676524"/>
            <a:ext cx="933726" cy="663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32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01671"/>
            <a:ext cx="7848600" cy="6331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71956" y="228600"/>
            <a:ext cx="6074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Expectations</a:t>
            </a:r>
            <a:endParaRPr lang="en-US" sz="32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726" y="2319338"/>
            <a:ext cx="144780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2133600" y="781843"/>
            <a:ext cx="533400" cy="1015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79355" y="703012"/>
            <a:ext cx="533400" cy="2042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77000" y="2676524"/>
            <a:ext cx="933726" cy="663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6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990600"/>
            <a:ext cx="7848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There was an interaction between feature attention and awareness—but in an unexpected direction. 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Is awareness of gender really a matter of “awareness”? Evidence that reading, arithmetic, priming, etc…, can be done “blind” to some extent.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Strong bottom-up attentional effects. Attention is “drawn” towards the peripheral faces.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Timing is an issue: Relative response positions cause one task to be prioritized.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Dual tasks are </a:t>
            </a:r>
            <a:r>
              <a:rPr lang="en-US" sz="2400" i="1" dirty="0" smtClean="0"/>
              <a:t>hard</a:t>
            </a:r>
            <a:r>
              <a:rPr lang="en-US" sz="2400" dirty="0" smtClean="0"/>
              <a:t>. Long training required.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1956" y="228600"/>
            <a:ext cx="3954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* Awareness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257800" y="6336268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Naccache</a:t>
            </a:r>
            <a:r>
              <a:rPr lang="en-US" dirty="0" smtClean="0"/>
              <a:t> et al. 2002; </a:t>
            </a:r>
            <a:r>
              <a:rPr lang="en-US" dirty="0" err="1" smtClean="0"/>
              <a:t>Sklar</a:t>
            </a:r>
            <a:r>
              <a:rPr lang="en-US" dirty="0" smtClean="0"/>
              <a:t> et al.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38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5800" y="-76200"/>
            <a:ext cx="11125200" cy="69953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825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4692" y="1219200"/>
            <a:ext cx="6131507" cy="51115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1956" y="228600"/>
            <a:ext cx="6060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(1) Specific Measures of Awareness</a:t>
            </a:r>
            <a:endParaRPr lang="en-US" sz="3200" dirty="0"/>
          </a:p>
        </p:txBody>
      </p:sp>
      <p:pic>
        <p:nvPicPr>
          <p:cNvPr id="4" name="Picture 5" descr="C:\Users\Dan\proj\att_awe\images\built\con050noi008_img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286" y="4218501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Dan\proj\att_awe\images\built\con033noi050_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169" y="1627703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Dan\proj\att_awe\images\built\con065noi050_im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286" y="1627703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Dan\proj\att_awe\images\built\con050noi092_im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168" y="4218502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Dan\proj\att_awe\images\built\con050noi008_im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286" y="4218503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984043" y="3264931"/>
            <a:ext cx="1143000" cy="1219200"/>
            <a:chOff x="3810000" y="2921876"/>
            <a:chExt cx="1143000" cy="121920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810000" y="3505200"/>
              <a:ext cx="1143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381827" y="2921876"/>
              <a:ext cx="0" cy="12192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8780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64692" y="1219200"/>
            <a:ext cx="6131507" cy="51115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1956" y="228600"/>
            <a:ext cx="8338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(1/2) Change Blindness: Less Bottom-Up Salience</a:t>
            </a:r>
            <a:endParaRPr lang="en-US" sz="3200" dirty="0"/>
          </a:p>
        </p:txBody>
      </p:sp>
      <p:pic>
        <p:nvPicPr>
          <p:cNvPr id="4" name="Picture 5" descr="C:\Users\Dan\proj\att_awe\images\built\con050noi008_img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286" y="4218501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Dan\proj\att_awe\images\built\con033noi050_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169" y="1627703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Dan\proj\att_awe\images\built\con065noi050_im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286" y="1627703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Dan\proj\att_awe\images\built\con050noi092_im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168" y="4218502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Dan\proj\att_awe\images\built\con050noi008_im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286" y="4218503"/>
            <a:ext cx="15335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984043" y="3264931"/>
            <a:ext cx="1143000" cy="1219200"/>
            <a:chOff x="3810000" y="2921876"/>
            <a:chExt cx="1143000" cy="121920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810000" y="3505200"/>
              <a:ext cx="1143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381827" y="2921876"/>
              <a:ext cx="0" cy="12192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/>
          <p:cNvCxnSpPr/>
          <p:nvPr/>
        </p:nvCxnSpPr>
        <p:spPr>
          <a:xfrm flipV="1">
            <a:off x="4630445" y="3466028"/>
            <a:ext cx="238841" cy="3089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077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11430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Instead of a dual task, a single task with similar features.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1956" y="228600"/>
            <a:ext cx="3930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(3) Timing is an issue…</a:t>
            </a:r>
            <a:endParaRPr lang="en-US" sz="3200" dirty="0"/>
          </a:p>
        </p:txBody>
      </p:sp>
      <p:grpSp>
        <p:nvGrpSpPr>
          <p:cNvPr id="45" name="Group 44"/>
          <p:cNvGrpSpPr/>
          <p:nvPr/>
        </p:nvGrpSpPr>
        <p:grpSpPr>
          <a:xfrm>
            <a:off x="544258" y="1828600"/>
            <a:ext cx="8294942" cy="4798494"/>
            <a:chOff x="544258" y="1828600"/>
            <a:chExt cx="8294942" cy="4798494"/>
          </a:xfrm>
        </p:grpSpPr>
        <p:grpSp>
          <p:nvGrpSpPr>
            <p:cNvPr id="14" name="Group 13"/>
            <p:cNvGrpSpPr/>
            <p:nvPr/>
          </p:nvGrpSpPr>
          <p:grpSpPr>
            <a:xfrm>
              <a:off x="544258" y="1828600"/>
              <a:ext cx="2419351" cy="2016916"/>
              <a:chOff x="1564692" y="1676400"/>
              <a:chExt cx="6131507" cy="5111591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564692" y="1676400"/>
                <a:ext cx="6131507" cy="511159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3984043" y="3722131"/>
                <a:ext cx="1143000" cy="1219200"/>
                <a:chOff x="3810000" y="2921876"/>
                <a:chExt cx="1143000" cy="1219200"/>
              </a:xfrm>
            </p:grpSpPr>
            <p:cxnSp>
              <p:nvCxnSpPr>
                <p:cNvPr id="22" name="Straight Connector 21"/>
                <p:cNvCxnSpPr/>
                <p:nvPr/>
              </p:nvCxnSpPr>
              <p:spPr>
                <a:xfrm>
                  <a:off x="3810000" y="3505200"/>
                  <a:ext cx="11430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4381827" y="2921876"/>
                  <a:ext cx="0" cy="12192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" name="Group 2"/>
            <p:cNvGrpSpPr/>
            <p:nvPr/>
          </p:nvGrpSpPr>
          <p:grpSpPr>
            <a:xfrm>
              <a:off x="1932808" y="2728958"/>
              <a:ext cx="2419351" cy="2016916"/>
              <a:chOff x="1564692" y="1676400"/>
              <a:chExt cx="6131507" cy="5111591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564692" y="1676400"/>
                <a:ext cx="6131507" cy="511159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5" descr="C:\Users\Dan\proj\att_awe\images\built\con050noi008_img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5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9286" y="4675701"/>
                <a:ext cx="1533525" cy="1838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 descr="C:\Users\Dan\proj\att_awe\images\built\con033noi050_im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8169" y="2084903"/>
                <a:ext cx="1533525" cy="1838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3" descr="C:\Users\Dan\proj\att_awe\images\built\con065noi050_img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9286" y="2084903"/>
                <a:ext cx="1533525" cy="1838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C:\Users\Dan\proj\att_awe\images\built\con050noi092_img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8168" y="4675702"/>
                <a:ext cx="1533525" cy="1838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5" descr="C:\Users\Dan\proj\att_awe\images\built\con050noi008_img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9286" y="4675703"/>
                <a:ext cx="1533525" cy="1838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" name="Group 10"/>
              <p:cNvGrpSpPr/>
              <p:nvPr/>
            </p:nvGrpSpPr>
            <p:grpSpPr>
              <a:xfrm>
                <a:off x="3984043" y="3722131"/>
                <a:ext cx="1143000" cy="1219200"/>
                <a:chOff x="3810000" y="2921876"/>
                <a:chExt cx="1143000" cy="1219200"/>
              </a:xfrm>
            </p:grpSpPr>
            <p:cxnSp>
              <p:nvCxnSpPr>
                <p:cNvPr id="12" name="Straight Connector 11"/>
                <p:cNvCxnSpPr/>
                <p:nvPr/>
              </p:nvCxnSpPr>
              <p:spPr>
                <a:xfrm>
                  <a:off x="3810000" y="3505200"/>
                  <a:ext cx="11430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4381827" y="2921876"/>
                  <a:ext cx="0" cy="12192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oup 23"/>
            <p:cNvGrpSpPr/>
            <p:nvPr/>
          </p:nvGrpSpPr>
          <p:grpSpPr>
            <a:xfrm>
              <a:off x="3476624" y="3572814"/>
              <a:ext cx="2419351" cy="2016916"/>
              <a:chOff x="1564692" y="1676400"/>
              <a:chExt cx="6131507" cy="5111591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564692" y="1676400"/>
                <a:ext cx="6131507" cy="511159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3984043" y="3722131"/>
                <a:ext cx="1143000" cy="1219200"/>
                <a:chOff x="3810000" y="2921876"/>
                <a:chExt cx="1143000" cy="1219200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>
                  <a:off x="3810000" y="3505200"/>
                  <a:ext cx="11430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4381827" y="2921876"/>
                  <a:ext cx="0" cy="12192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" name="Group 29"/>
            <p:cNvGrpSpPr/>
            <p:nvPr/>
          </p:nvGrpSpPr>
          <p:grpSpPr>
            <a:xfrm>
              <a:off x="5034645" y="4610178"/>
              <a:ext cx="2419351" cy="2016916"/>
              <a:chOff x="1564692" y="1676400"/>
              <a:chExt cx="6131507" cy="5111591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1564692" y="1676400"/>
                <a:ext cx="6131507" cy="511159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3984043" y="3722131"/>
                <a:ext cx="1143000" cy="1219200"/>
                <a:chOff x="3810000" y="2921876"/>
                <a:chExt cx="1143000" cy="1219200"/>
              </a:xfrm>
            </p:grpSpPr>
            <p:cxnSp>
              <p:nvCxnSpPr>
                <p:cNvPr id="33" name="Straight Connector 32"/>
                <p:cNvCxnSpPr/>
                <p:nvPr/>
              </p:nvCxnSpPr>
              <p:spPr>
                <a:xfrm>
                  <a:off x="3810000" y="3505200"/>
                  <a:ext cx="1143000" cy="0"/>
                </a:xfrm>
                <a:prstGeom prst="line">
                  <a:avLst/>
                </a:pr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4381827" y="2921876"/>
                  <a:ext cx="0" cy="1219200"/>
                </a:xfrm>
                <a:prstGeom prst="line">
                  <a:avLst/>
                </a:pr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6" name="Straight Arrow Connector 35"/>
            <p:cNvCxnSpPr/>
            <p:nvPr/>
          </p:nvCxnSpPr>
          <p:spPr>
            <a:xfrm flipV="1">
              <a:off x="6244320" y="5417376"/>
              <a:ext cx="195946" cy="172354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112928" y="1981200"/>
              <a:ext cx="994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ITI + Cue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656874" y="2865964"/>
              <a:ext cx="2920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Stimulus (change/no change)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117049" y="3845516"/>
              <a:ext cx="1221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Variable ISI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757685" y="4861080"/>
              <a:ext cx="108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Response</a:t>
              </a:r>
              <a:endParaRPr lang="en-US" dirty="0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1498878" y="2890144"/>
              <a:ext cx="225500" cy="16048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2867976" y="3790338"/>
              <a:ext cx="225500" cy="16048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908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3305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Future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What the properties of stimuli represented in different brain areas?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What are the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r>
              <a:rPr lang="en-US" sz="2400" dirty="0" smtClean="0"/>
              <a:t>How can we measure awareness while manipulating attention?</a:t>
            </a:r>
          </a:p>
        </p:txBody>
      </p:sp>
      <p:sp>
        <p:nvSpPr>
          <p:cNvPr id="5" name="Oval 4"/>
          <p:cNvSpPr/>
          <p:nvPr/>
        </p:nvSpPr>
        <p:spPr>
          <a:xfrm>
            <a:off x="4718519" y="3825476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267" y="1587691"/>
            <a:ext cx="1614621" cy="1298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3031068" y="3515755"/>
            <a:ext cx="1884098" cy="1512101"/>
            <a:chOff x="914400" y="3581400"/>
            <a:chExt cx="1714500" cy="1219200"/>
          </a:xfrm>
        </p:grpSpPr>
        <p:sp>
          <p:nvSpPr>
            <p:cNvPr id="17" name="Rectangle 16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19" name="Straight Connector 18"/>
              <p:cNvCxnSpPr>
                <a:stCxn id="17" idx="1"/>
                <a:endCxn id="17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7" idx="0"/>
                <a:endCxn id="17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1" name="Straight Arrow Connector 20"/>
          <p:cNvCxnSpPr/>
          <p:nvPr/>
        </p:nvCxnSpPr>
        <p:spPr>
          <a:xfrm flipH="1" flipV="1">
            <a:off x="3759426" y="3988288"/>
            <a:ext cx="192162" cy="283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5147452" y="3505200"/>
            <a:ext cx="1939148" cy="1556282"/>
            <a:chOff x="914400" y="3581400"/>
            <a:chExt cx="1714500" cy="1219200"/>
          </a:xfrm>
        </p:grpSpPr>
        <p:sp>
          <p:nvSpPr>
            <p:cNvPr id="23" name="Rectangle 22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25" name="Straight Connector 24"/>
              <p:cNvCxnSpPr>
                <a:stCxn id="23" idx="1"/>
                <a:endCxn id="23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23" idx="0"/>
                <a:endCxn id="23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7" name="Straight Arrow Connector 26"/>
          <p:cNvCxnSpPr/>
          <p:nvPr/>
        </p:nvCxnSpPr>
        <p:spPr>
          <a:xfrm flipH="1" flipV="1">
            <a:off x="5836954" y="4029983"/>
            <a:ext cx="233848" cy="2001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148513" y="3994531"/>
            <a:ext cx="242590" cy="240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148569" y="4312203"/>
            <a:ext cx="242590" cy="2751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5838545" y="4312203"/>
            <a:ext cx="239873" cy="2751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3890600" y="5591115"/>
            <a:ext cx="1542916" cy="1176769"/>
            <a:chOff x="914400" y="3581400"/>
            <a:chExt cx="1714500" cy="1219200"/>
          </a:xfrm>
        </p:grpSpPr>
        <p:sp>
          <p:nvSpPr>
            <p:cNvPr id="33" name="Rectangle 32"/>
            <p:cNvSpPr/>
            <p:nvPr/>
          </p:nvSpPr>
          <p:spPr>
            <a:xfrm>
              <a:off x="914400" y="3581400"/>
              <a:ext cx="1714500" cy="1219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562100" y="3962400"/>
              <a:ext cx="419100" cy="457200"/>
              <a:chOff x="914400" y="3581400"/>
              <a:chExt cx="1714500" cy="1219200"/>
            </a:xfrm>
          </p:grpSpPr>
          <p:cxnSp>
            <p:nvCxnSpPr>
              <p:cNvPr id="35" name="Straight Connector 34"/>
              <p:cNvCxnSpPr>
                <a:stCxn id="33" idx="1"/>
                <a:endCxn id="33" idx="3"/>
              </p:cNvCxnSpPr>
              <p:nvPr/>
            </p:nvCxnSpPr>
            <p:spPr>
              <a:xfrm>
                <a:off x="914400" y="4191000"/>
                <a:ext cx="171450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3" idx="0"/>
                <a:endCxn id="33" idx="2"/>
              </p:cNvCxnSpPr>
              <p:nvPr/>
            </p:nvCxnSpPr>
            <p:spPr>
              <a:xfrm>
                <a:off x="1771650" y="3581400"/>
                <a:ext cx="0" cy="12192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Oval 37"/>
          <p:cNvSpPr/>
          <p:nvPr/>
        </p:nvSpPr>
        <p:spPr>
          <a:xfrm>
            <a:off x="4724764" y="6227453"/>
            <a:ext cx="350139" cy="441289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4454336" y="5895982"/>
            <a:ext cx="192162" cy="283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566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990600"/>
            <a:ext cx="7848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Is awareness of gender really a matter of “awareness”? / Strong bottom-up attentional effects.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Timing is an issue: Relative response positions cause one task to be prioritized.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Dual tasks are </a:t>
            </a:r>
            <a:r>
              <a:rPr lang="en-US" sz="2400" i="1" dirty="0" smtClean="0"/>
              <a:t>hard</a:t>
            </a:r>
            <a:r>
              <a:rPr lang="en-US" sz="2400" dirty="0" smtClean="0"/>
              <a:t>. Long training required.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1956" y="228600"/>
            <a:ext cx="3305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Future Task Design</a:t>
            </a:r>
            <a:endParaRPr lang="en-US" sz="3200" dirty="0"/>
          </a:p>
        </p:txBody>
      </p:sp>
      <p:pic>
        <p:nvPicPr>
          <p:cNvPr id="9" name="Picture 5" descr="C:\Users\Dan\proj\att_awe\images\built\con050noi008_im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997" y="1518743"/>
            <a:ext cx="1116150" cy="133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Dan\proj\att_awe\images\built\con050noi092_im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25" y="1518744"/>
            <a:ext cx="1116150" cy="133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5780819" y="3412523"/>
            <a:ext cx="1893069" cy="1314649"/>
            <a:chOff x="544258" y="1828600"/>
            <a:chExt cx="6909738" cy="4798494"/>
          </a:xfrm>
        </p:grpSpPr>
        <p:grpSp>
          <p:nvGrpSpPr>
            <p:cNvPr id="12" name="Group 11"/>
            <p:cNvGrpSpPr/>
            <p:nvPr/>
          </p:nvGrpSpPr>
          <p:grpSpPr>
            <a:xfrm>
              <a:off x="544258" y="1828600"/>
              <a:ext cx="2419351" cy="2016916"/>
              <a:chOff x="1564692" y="1676400"/>
              <a:chExt cx="6131507" cy="5111591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1564692" y="1676400"/>
                <a:ext cx="6131507" cy="511159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3984043" y="3722131"/>
                <a:ext cx="1143000" cy="1219200"/>
                <a:chOff x="3810000" y="2921876"/>
                <a:chExt cx="1143000" cy="1219200"/>
              </a:xfrm>
            </p:grpSpPr>
            <p:cxnSp>
              <p:nvCxnSpPr>
                <p:cNvPr id="42" name="Straight Connector 41"/>
                <p:cNvCxnSpPr/>
                <p:nvPr/>
              </p:nvCxnSpPr>
              <p:spPr>
                <a:xfrm>
                  <a:off x="3810000" y="3505200"/>
                  <a:ext cx="11430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4381827" y="2921876"/>
                  <a:ext cx="0" cy="12192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" name="Group 12"/>
            <p:cNvGrpSpPr/>
            <p:nvPr/>
          </p:nvGrpSpPr>
          <p:grpSpPr>
            <a:xfrm>
              <a:off x="1932808" y="2728958"/>
              <a:ext cx="2419351" cy="2016916"/>
              <a:chOff x="1564692" y="1676400"/>
              <a:chExt cx="6131507" cy="5111591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1564692" y="1676400"/>
                <a:ext cx="6131507" cy="511159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" name="Picture 5" descr="C:\Users\Dan\proj\att_awe\images\built\con050noi008_img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-5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9286" y="4675701"/>
                <a:ext cx="1533525" cy="1838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C:\Users\Dan\proj\att_awe\images\built\con033noi050_img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8169" y="2084903"/>
                <a:ext cx="1533525" cy="1838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3" descr="C:\Users\Dan\proj\att_awe\images\built\con065noi050_img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9286" y="2084903"/>
                <a:ext cx="1533525" cy="1838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4" descr="C:\Users\Dan\proj\att_awe\images\built\con050noi092_img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8168" y="4675702"/>
                <a:ext cx="1533525" cy="1838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5" descr="C:\Users\Dan\proj\att_awe\images\built\con050noi008_img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9286" y="4675703"/>
                <a:ext cx="1533525" cy="1838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7" name="Group 36"/>
              <p:cNvGrpSpPr/>
              <p:nvPr/>
            </p:nvGrpSpPr>
            <p:grpSpPr>
              <a:xfrm>
                <a:off x="3984043" y="3722131"/>
                <a:ext cx="1143000" cy="1219200"/>
                <a:chOff x="3810000" y="2921876"/>
                <a:chExt cx="1143000" cy="1219200"/>
              </a:xfrm>
            </p:grpSpPr>
            <p:cxnSp>
              <p:nvCxnSpPr>
                <p:cNvPr id="38" name="Straight Connector 37"/>
                <p:cNvCxnSpPr/>
                <p:nvPr/>
              </p:nvCxnSpPr>
              <p:spPr>
                <a:xfrm>
                  <a:off x="3810000" y="3505200"/>
                  <a:ext cx="11430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4381827" y="2921876"/>
                  <a:ext cx="0" cy="12192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" name="Group 13"/>
            <p:cNvGrpSpPr/>
            <p:nvPr/>
          </p:nvGrpSpPr>
          <p:grpSpPr>
            <a:xfrm>
              <a:off x="3476624" y="3572814"/>
              <a:ext cx="2419351" cy="2016916"/>
              <a:chOff x="1564692" y="1676400"/>
              <a:chExt cx="6131507" cy="5111591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564692" y="1676400"/>
                <a:ext cx="6131507" cy="511159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3984043" y="3722131"/>
                <a:ext cx="1143000" cy="1219200"/>
                <a:chOff x="3810000" y="2921876"/>
                <a:chExt cx="1143000" cy="1219200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3810000" y="3505200"/>
                  <a:ext cx="1143000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4381827" y="2921876"/>
                  <a:ext cx="0" cy="12192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" name="Group 14"/>
            <p:cNvGrpSpPr/>
            <p:nvPr/>
          </p:nvGrpSpPr>
          <p:grpSpPr>
            <a:xfrm>
              <a:off x="5034645" y="4610178"/>
              <a:ext cx="2419351" cy="2016916"/>
              <a:chOff x="1564692" y="1676400"/>
              <a:chExt cx="6131507" cy="5111591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1564692" y="1676400"/>
                <a:ext cx="6131507" cy="511159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984043" y="3722131"/>
                <a:ext cx="1143000" cy="1219200"/>
                <a:chOff x="3810000" y="2921876"/>
                <a:chExt cx="1143000" cy="1219200"/>
              </a:xfrm>
            </p:grpSpPr>
            <p:cxnSp>
              <p:nvCxnSpPr>
                <p:cNvPr id="25" name="Straight Connector 24"/>
                <p:cNvCxnSpPr/>
                <p:nvPr/>
              </p:nvCxnSpPr>
              <p:spPr>
                <a:xfrm>
                  <a:off x="3810000" y="3505200"/>
                  <a:ext cx="1143000" cy="0"/>
                </a:xfrm>
                <a:prstGeom prst="line">
                  <a:avLst/>
                </a:pr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4381827" y="2921876"/>
                  <a:ext cx="0" cy="1219200"/>
                </a:xfrm>
                <a:prstGeom prst="line">
                  <a:avLst/>
                </a:prstGeom>
                <a:ln w="571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6" name="Straight Arrow Connector 15"/>
            <p:cNvCxnSpPr/>
            <p:nvPr/>
          </p:nvCxnSpPr>
          <p:spPr>
            <a:xfrm flipV="1">
              <a:off x="6244320" y="5417376"/>
              <a:ext cx="195946" cy="172354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1498878" y="2890144"/>
              <a:ext cx="225500" cy="16048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2867976" y="3790338"/>
              <a:ext cx="225500" cy="16048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8625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gru.stanford.edu/lib/exe/fetch.php/shared/brainice8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5400" y="2"/>
            <a:ext cx="12651742" cy="760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91356" y="0"/>
            <a:ext cx="5976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@ Stanford University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086600" y="1591061"/>
            <a:ext cx="18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Steeve</a:t>
            </a:r>
            <a:r>
              <a:rPr lang="en-US" b="1" dirty="0" smtClean="0"/>
              <a:t> </a:t>
            </a:r>
            <a:r>
              <a:rPr lang="en-US" b="1" dirty="0" err="1" smtClean="0"/>
              <a:t>Laquitaine</a:t>
            </a:r>
            <a:endParaRPr lang="en-US" b="1" dirty="0"/>
          </a:p>
        </p:txBody>
      </p:sp>
      <p:pic>
        <p:nvPicPr>
          <p:cNvPr id="2052" name="Picture 4" descr="http://gru.stanford.edu/lib/exe/fetch.php/shared/jlgheadshot.jpg?w=240&amp;h=160&amp;cache=cach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995334"/>
            <a:ext cx="3429000" cy="228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gru.stanford.edu/lib/exe/fetch.php/shared/steevelaquitaine.jpg?w=140&amp;h=140&amp;cache=cach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464" y="1219200"/>
            <a:ext cx="1178607" cy="117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714200" y="3511043"/>
            <a:ext cx="556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Thanks for your attention and awareness!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20496" y="2397808"/>
            <a:ext cx="2036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Justin Gardner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1506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an\Downloads\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86012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1956" y="228600"/>
            <a:ext cx="39119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Manipulating Contrast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63069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van </a:t>
            </a:r>
            <a:r>
              <a:rPr lang="en-US" dirty="0" err="1" smtClean="0"/>
              <a:t>Boxtel</a:t>
            </a:r>
            <a:r>
              <a:rPr lang="en-US" dirty="0" smtClean="0"/>
              <a:t> et al., 2010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958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Attempts to Dis-Entangle Attention/Awareness</a:t>
            </a: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5501434" cy="3713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98434" y="3352800"/>
            <a:ext cx="38455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where attention is crossed with awareness. How does a dependent measure, e.g. afterimage length, depend on these factors?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3790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210" y="3886200"/>
            <a:ext cx="4191000" cy="2244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van </a:t>
            </a:r>
            <a:r>
              <a:rPr lang="en-US" dirty="0" err="1" smtClean="0"/>
              <a:t>Boxtel</a:t>
            </a:r>
            <a:r>
              <a:rPr lang="en-US" dirty="0" smtClean="0"/>
              <a:t> et al., 2010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958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Attempts to Dis-Entangle Attention/Awareness</a:t>
            </a:r>
            <a:endParaRPr lang="en-US" sz="3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5501434" cy="3713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42421" y="3516868"/>
            <a:ext cx="220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Afterimage Length 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644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5" y="696310"/>
            <a:ext cx="9387845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310742" y="5943600"/>
            <a:ext cx="1175658" cy="315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307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Expectations</a:t>
            </a:r>
            <a:endParaRPr lang="en-US" sz="3200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5334000" y="2514600"/>
            <a:ext cx="0" cy="3200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53000" y="5791200"/>
            <a:ext cx="740228" cy="315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Ped</a:t>
            </a:r>
            <a:r>
              <a:rPr lang="en-US" dirty="0" smtClean="0">
                <a:solidFill>
                  <a:schemeClr val="tx1"/>
                </a:solidFill>
              </a:rPr>
              <a:t> 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609600" y="2514600"/>
            <a:ext cx="471351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45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these</a:t>
            </a:r>
          </a:p>
          <a:p>
            <a:r>
              <a:rPr lang="en-US" sz="2400" i="1" dirty="0" smtClean="0"/>
              <a:t>processes</a:t>
            </a:r>
            <a:r>
              <a:rPr lang="en-US" sz="2400" dirty="0" smtClean="0"/>
              <a:t>“ (Koch &amp; Tsuchiya, 2006)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5390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310742" y="5943600"/>
            <a:ext cx="1175658" cy="315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307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Expectations</a:t>
            </a:r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183570" y="919655"/>
            <a:ext cx="4053845" cy="5404945"/>
            <a:chOff x="-91445" y="696310"/>
            <a:chExt cx="9387845" cy="556260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445" y="696310"/>
              <a:ext cx="9387845" cy="5562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>
              <a:off x="5334000" y="2514600"/>
              <a:ext cx="0" cy="3200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4952999" y="5791200"/>
              <a:ext cx="1765432" cy="315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Ped</a:t>
              </a:r>
              <a:r>
                <a:rPr lang="en-US" dirty="0" smtClean="0">
                  <a:solidFill>
                    <a:schemeClr val="tx1"/>
                  </a:solidFill>
                </a:rPr>
                <a:t> C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>
              <a:off x="609600" y="2514600"/>
              <a:ext cx="471351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Rectangle 9"/>
          <p:cNvSpPr/>
          <p:nvPr/>
        </p:nvSpPr>
        <p:spPr>
          <a:xfrm>
            <a:off x="2133600" y="6023332"/>
            <a:ext cx="228254" cy="2355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919655"/>
            <a:ext cx="4495800" cy="5404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Straight Connector 25"/>
          <p:cNvCxnSpPr/>
          <p:nvPr/>
        </p:nvCxnSpPr>
        <p:spPr>
          <a:xfrm>
            <a:off x="4724400" y="2057400"/>
            <a:ext cx="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724400" y="2057400"/>
            <a:ext cx="2514600" cy="3738705"/>
            <a:chOff x="4724400" y="2057400"/>
            <a:chExt cx="2514600" cy="3738705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6858000" y="3276600"/>
              <a:ext cx="0" cy="251950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7239000" y="2057400"/>
              <a:ext cx="0" cy="373870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724400" y="2057400"/>
              <a:ext cx="25146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724400" y="3276600"/>
              <a:ext cx="21336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724400" y="26670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4724400" y="2057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1108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310742" y="5943600"/>
            <a:ext cx="1175658" cy="315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307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Expectations</a:t>
            </a:r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183570" y="919655"/>
            <a:ext cx="4053845" cy="5404945"/>
            <a:chOff x="-91445" y="696310"/>
            <a:chExt cx="9387845" cy="556260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445" y="696310"/>
              <a:ext cx="9387845" cy="5562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>
              <a:off x="5334000" y="2514600"/>
              <a:ext cx="0" cy="3200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4952999" y="5791200"/>
              <a:ext cx="1236043" cy="315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Ped</a:t>
              </a:r>
              <a:r>
                <a:rPr lang="en-US" sz="1000" dirty="0" smtClean="0">
                  <a:solidFill>
                    <a:schemeClr val="tx1"/>
                  </a:solidFill>
                </a:rPr>
                <a:t> C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>
              <a:off x="609600" y="2514600"/>
              <a:ext cx="471351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Rectangle 9"/>
          <p:cNvSpPr/>
          <p:nvPr/>
        </p:nvSpPr>
        <p:spPr>
          <a:xfrm>
            <a:off x="2133600" y="6023332"/>
            <a:ext cx="228254" cy="2355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73219" y="3505200"/>
            <a:ext cx="1730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Change in slope</a:t>
            </a:r>
          </a:p>
          <a:p>
            <a:pPr algn="ctr"/>
            <a:r>
              <a:rPr lang="en-US" dirty="0"/>
              <a:t>d</a:t>
            </a:r>
            <a:r>
              <a:rPr lang="en-US" dirty="0" smtClean="0"/>
              <a:t>ue to attention</a:t>
            </a: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919654"/>
            <a:ext cx="4799817" cy="5404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419600" y="2362200"/>
            <a:ext cx="2753619" cy="3433905"/>
            <a:chOff x="4724400" y="2057400"/>
            <a:chExt cx="2514600" cy="373870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858000" y="3276600"/>
              <a:ext cx="0" cy="2519505"/>
            </a:xfrm>
            <a:prstGeom prst="line">
              <a:avLst/>
            </a:prstGeom>
            <a:ln>
              <a:solidFill>
                <a:schemeClr val="dk1">
                  <a:alpha val="24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239000" y="2057400"/>
              <a:ext cx="0" cy="3738705"/>
            </a:xfrm>
            <a:prstGeom prst="line">
              <a:avLst/>
            </a:prstGeom>
            <a:ln>
              <a:solidFill>
                <a:schemeClr val="dk1">
                  <a:alpha val="24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4724400" y="2057400"/>
              <a:ext cx="2514600" cy="0"/>
            </a:xfrm>
            <a:prstGeom prst="line">
              <a:avLst/>
            </a:prstGeom>
            <a:ln>
              <a:solidFill>
                <a:schemeClr val="dk1">
                  <a:alpha val="24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724400" y="3276600"/>
              <a:ext cx="2133600" cy="0"/>
            </a:xfrm>
            <a:prstGeom prst="line">
              <a:avLst/>
            </a:prstGeom>
            <a:ln>
              <a:solidFill>
                <a:schemeClr val="dk1">
                  <a:alpha val="24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4724400" y="2667000"/>
              <a:ext cx="0" cy="609600"/>
            </a:xfrm>
            <a:prstGeom prst="straightConnector1">
              <a:avLst/>
            </a:prstGeom>
            <a:ln>
              <a:solidFill>
                <a:schemeClr val="dk1">
                  <a:alpha val="24000"/>
                </a:schemeClr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4724400" y="2057400"/>
              <a:ext cx="0" cy="609600"/>
            </a:xfrm>
            <a:prstGeom prst="straightConnector1">
              <a:avLst/>
            </a:prstGeom>
            <a:ln>
              <a:solidFill>
                <a:schemeClr val="dk1">
                  <a:alpha val="24000"/>
                </a:schemeClr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6" name="Straight Connector 5"/>
          <p:cNvCxnSpPr/>
          <p:nvPr/>
        </p:nvCxnSpPr>
        <p:spPr>
          <a:xfrm flipV="1">
            <a:off x="6756004" y="2819400"/>
            <a:ext cx="0" cy="66260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173219" y="1828800"/>
            <a:ext cx="0" cy="533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419600" y="1828800"/>
            <a:ext cx="275361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419600" y="2819400"/>
            <a:ext cx="233640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419600" y="1802298"/>
            <a:ext cx="0" cy="5599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419600" y="2362200"/>
            <a:ext cx="0" cy="5599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746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1956" y="228600"/>
            <a:ext cx="2307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Expectations</a:t>
            </a:r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271956" y="3067411"/>
            <a:ext cx="3965459" cy="3638189"/>
            <a:chOff x="-91445" y="696310"/>
            <a:chExt cx="9387845" cy="556260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445" y="696310"/>
              <a:ext cx="9387845" cy="5562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>
              <a:off x="5334000" y="2514600"/>
              <a:ext cx="0" cy="32004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4952999" y="5791200"/>
              <a:ext cx="1236043" cy="315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Ped</a:t>
              </a:r>
              <a:r>
                <a:rPr lang="en-US" sz="1000" dirty="0" smtClean="0">
                  <a:solidFill>
                    <a:schemeClr val="tx1"/>
                  </a:solidFill>
                </a:rPr>
                <a:t> C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>
              <a:off x="609600" y="2514600"/>
              <a:ext cx="471351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Rectangle 9"/>
          <p:cNvSpPr/>
          <p:nvPr/>
        </p:nvSpPr>
        <p:spPr>
          <a:xfrm>
            <a:off x="2133600" y="6023332"/>
            <a:ext cx="228254" cy="2355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237416" y="3067412"/>
            <a:ext cx="4677202" cy="3638188"/>
            <a:chOff x="4114800" y="919654"/>
            <a:chExt cx="4799817" cy="5404945"/>
          </a:xfrm>
        </p:grpSpPr>
        <p:sp>
          <p:nvSpPr>
            <p:cNvPr id="11" name="Rectangle 10"/>
            <p:cNvSpPr/>
            <p:nvPr/>
          </p:nvSpPr>
          <p:spPr>
            <a:xfrm>
              <a:off x="4310742" y="5943600"/>
              <a:ext cx="1175658" cy="3153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7173219" y="3505200"/>
              <a:ext cx="17300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Change in slope</a:t>
              </a:r>
            </a:p>
            <a:p>
              <a:pPr algn="ctr"/>
              <a:r>
                <a:rPr lang="en-US" dirty="0"/>
                <a:t>d</a:t>
              </a:r>
              <a:r>
                <a:rPr lang="en-US" dirty="0" smtClean="0"/>
                <a:t>ue to attention</a:t>
              </a:r>
              <a:endParaRPr lang="en-US" dirty="0"/>
            </a:p>
          </p:txBody>
        </p:sp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919654"/>
              <a:ext cx="4799817" cy="54049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4" name="Group 13"/>
            <p:cNvGrpSpPr/>
            <p:nvPr/>
          </p:nvGrpSpPr>
          <p:grpSpPr>
            <a:xfrm>
              <a:off x="4419600" y="2362200"/>
              <a:ext cx="2753619" cy="3433905"/>
              <a:chOff x="4724400" y="2057400"/>
              <a:chExt cx="2514600" cy="3738705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6858000" y="3276600"/>
                <a:ext cx="0" cy="2519505"/>
              </a:xfrm>
              <a:prstGeom prst="line">
                <a:avLst/>
              </a:prstGeom>
              <a:ln>
                <a:solidFill>
                  <a:schemeClr val="dk1">
                    <a:alpha val="24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7239000" y="2057400"/>
                <a:ext cx="0" cy="3738705"/>
              </a:xfrm>
              <a:prstGeom prst="line">
                <a:avLst/>
              </a:prstGeom>
              <a:ln>
                <a:solidFill>
                  <a:schemeClr val="dk1">
                    <a:alpha val="24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H="1">
                <a:off x="4724400" y="2057400"/>
                <a:ext cx="2514600" cy="0"/>
              </a:xfrm>
              <a:prstGeom prst="line">
                <a:avLst/>
              </a:prstGeom>
              <a:ln>
                <a:solidFill>
                  <a:schemeClr val="dk1">
                    <a:alpha val="24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4724400" y="3276600"/>
                <a:ext cx="2133600" cy="0"/>
              </a:xfrm>
              <a:prstGeom prst="line">
                <a:avLst/>
              </a:prstGeom>
              <a:ln>
                <a:solidFill>
                  <a:schemeClr val="dk1">
                    <a:alpha val="24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4724400" y="2667000"/>
                <a:ext cx="0" cy="609600"/>
              </a:xfrm>
              <a:prstGeom prst="straightConnector1">
                <a:avLst/>
              </a:prstGeom>
              <a:ln>
                <a:solidFill>
                  <a:schemeClr val="dk1">
                    <a:alpha val="24000"/>
                  </a:schemeClr>
                </a:solidFill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V="1">
                <a:off x="4724400" y="2057400"/>
                <a:ext cx="0" cy="609600"/>
              </a:xfrm>
              <a:prstGeom prst="straightConnector1">
                <a:avLst/>
              </a:prstGeom>
              <a:ln>
                <a:solidFill>
                  <a:schemeClr val="dk1">
                    <a:alpha val="24000"/>
                  </a:schemeClr>
                </a:solidFill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Connector 5"/>
            <p:cNvCxnSpPr/>
            <p:nvPr/>
          </p:nvCxnSpPr>
          <p:spPr>
            <a:xfrm flipV="1">
              <a:off x="6756004" y="2819400"/>
              <a:ext cx="0" cy="66260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7173219" y="1828800"/>
              <a:ext cx="0" cy="5334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4419600" y="1828800"/>
              <a:ext cx="2753619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419600" y="2819400"/>
              <a:ext cx="2336404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4419600" y="1802298"/>
              <a:ext cx="0" cy="55990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4419600" y="2362200"/>
              <a:ext cx="0" cy="55990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672279" y="1032808"/>
            <a:ext cx="81669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Can a (plausible) model of awareness, as a function of neural activity, capture the behavioral results in dual tasks?</a:t>
            </a:r>
          </a:p>
          <a:p>
            <a:r>
              <a:rPr lang="en-US" sz="2400" dirty="0" smtClean="0"/>
              <a:t>Or do we need additional steps to explain how awareness can occur in the absence of “attention” (e.g. spatial attention) in some circumstances and not in others?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7950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0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Identifying Neural Substrates</a:t>
            </a: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199"/>
            <a:ext cx="5943600" cy="503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505200" y="1600200"/>
            <a:ext cx="2590800" cy="794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8200" y="1600200"/>
            <a:ext cx="2590800" cy="441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64979" y="2556415"/>
            <a:ext cx="2590800" cy="1175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54830" y="2759071"/>
            <a:ext cx="1424940" cy="136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92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0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Identifying Neural Substrates</a:t>
            </a: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199"/>
            <a:ext cx="5943600" cy="503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505200" y="1600200"/>
            <a:ext cx="2590800" cy="794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8200" y="1600200"/>
            <a:ext cx="2590800" cy="441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196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0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Identifying Neural Substrates</a:t>
            </a: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199"/>
            <a:ext cx="5943600" cy="503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505200" y="1600200"/>
            <a:ext cx="2590800" cy="794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918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Mack &amp; Rock, 1998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  <a:endParaRPr lang="en-US" sz="2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81400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147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1722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r>
              <a:rPr lang="en-US" dirty="0" smtClean="0"/>
              <a:t>Reddy et al., 2004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7" y="83820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71956" y="98171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“</a:t>
            </a:r>
            <a:r>
              <a:rPr lang="en-US" i="1" dirty="0"/>
              <a:t>The close relationship between attention and</a:t>
            </a:r>
          </a:p>
          <a:p>
            <a:r>
              <a:rPr lang="en-US" i="1" dirty="0"/>
              <a:t>consciousness has led many scholars to conflate </a:t>
            </a:r>
            <a:r>
              <a:rPr lang="en-US" i="1" dirty="0" smtClean="0"/>
              <a:t>these processes</a:t>
            </a:r>
            <a:r>
              <a:rPr lang="en-US" dirty="0"/>
              <a:t>“ (Koch &amp; Tsuchiya, 2006)</a:t>
            </a:r>
          </a:p>
        </p:txBody>
      </p:sp>
    </p:spTree>
    <p:extLst>
      <p:ext uri="{BB962C8B-B14F-4D97-AF65-F5344CB8AC3E}">
        <p14:creationId xmlns:p14="http://schemas.microsoft.com/office/powerpoint/2010/main" val="347145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1722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r>
              <a:rPr lang="en-US" dirty="0" smtClean="0"/>
              <a:t>Reddy et al., 2004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7" y="83820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6482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6800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1722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r>
              <a:rPr lang="en-US" dirty="0" smtClean="0"/>
              <a:t>Reddy et al., 2004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7" y="83820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6482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4705350"/>
            <a:ext cx="126682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3389586"/>
            <a:ext cx="13335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8266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3095</TotalTime>
  <Words>1633</Words>
  <Application>Microsoft Macintosh PowerPoint</Application>
  <PresentationFormat>On-screen Show (4:3)</PresentationFormat>
  <Paragraphs>299</Paragraphs>
  <Slides>55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Neural Substrates of Attention and Awareness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GLab</cp:lastModifiedBy>
  <cp:revision>88</cp:revision>
  <dcterms:created xsi:type="dcterms:W3CDTF">2015-02-02T04:45:42Z</dcterms:created>
  <dcterms:modified xsi:type="dcterms:W3CDTF">2015-04-08T23:48:09Z</dcterms:modified>
</cp:coreProperties>
</file>